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6" r:id="rId5"/>
    <p:sldId id="259" r:id="rId6"/>
    <p:sldId id="260" r:id="rId7"/>
    <p:sldId id="268" r:id="rId8"/>
    <p:sldId id="269" r:id="rId9"/>
    <p:sldId id="271" r:id="rId10"/>
    <p:sldId id="272" r:id="rId11"/>
    <p:sldId id="273" r:id="rId12"/>
    <p:sldId id="274" r:id="rId13"/>
    <p:sldId id="261" r:id="rId14"/>
    <p:sldId id="262" r:id="rId15"/>
    <p:sldId id="264" r:id="rId16"/>
    <p:sldId id="267" r:id="rId1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FDA8ED-850D-5663-76E5-1621FB0CE259}"/>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350390FA-2F89-4008-A445-9CAC51EB66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69C3438-5C91-0144-1289-41E8FD3CDF1D}"/>
              </a:ext>
            </a:extLst>
          </p:cNvPr>
          <p:cNvSpPr>
            <a:spLocks noGrp="1"/>
          </p:cNvSpPr>
          <p:nvPr>
            <p:ph type="dt" sz="half" idx="10"/>
          </p:nvPr>
        </p:nvSpPr>
        <p:spPr/>
        <p:txBody>
          <a:bodyPr/>
          <a:lstStyle/>
          <a:p>
            <a:fld id="{44A0D9F3-018D-4C67-B194-D713FB963861}" type="datetimeFigureOut">
              <a:rPr kumimoji="1" lang="ja-JP" altLang="en-US" smtClean="0"/>
              <a:t>2023/9/26</a:t>
            </a:fld>
            <a:endParaRPr kumimoji="1" lang="ja-JP" altLang="en-US"/>
          </a:p>
        </p:txBody>
      </p:sp>
      <p:sp>
        <p:nvSpPr>
          <p:cNvPr id="5" name="フッター プレースホルダー 4">
            <a:extLst>
              <a:ext uri="{FF2B5EF4-FFF2-40B4-BE49-F238E27FC236}">
                <a16:creationId xmlns:a16="http://schemas.microsoft.com/office/drawing/2014/main" id="{977FD75F-BB47-FE0E-FCEA-F64DA7C07B3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DFDE83B-2CE6-53F6-1740-20455F092C34}"/>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2762285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6C95A2-159F-25E7-FD06-C3F0D9A8569D}"/>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6DFC2C9-1416-03B6-26FA-3EE28A561F0E}"/>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DF76E3C-A7A7-2272-B0F2-F0E4A6E72E32}"/>
              </a:ext>
            </a:extLst>
          </p:cNvPr>
          <p:cNvSpPr>
            <a:spLocks noGrp="1"/>
          </p:cNvSpPr>
          <p:nvPr>
            <p:ph type="dt" sz="half" idx="10"/>
          </p:nvPr>
        </p:nvSpPr>
        <p:spPr/>
        <p:txBody>
          <a:bodyPr/>
          <a:lstStyle/>
          <a:p>
            <a:fld id="{44A0D9F3-018D-4C67-B194-D713FB963861}" type="datetimeFigureOut">
              <a:rPr kumimoji="1" lang="ja-JP" altLang="en-US" smtClean="0"/>
              <a:t>2023/9/26</a:t>
            </a:fld>
            <a:endParaRPr kumimoji="1" lang="ja-JP" altLang="en-US"/>
          </a:p>
        </p:txBody>
      </p:sp>
      <p:sp>
        <p:nvSpPr>
          <p:cNvPr id="5" name="フッター プレースホルダー 4">
            <a:extLst>
              <a:ext uri="{FF2B5EF4-FFF2-40B4-BE49-F238E27FC236}">
                <a16:creationId xmlns:a16="http://schemas.microsoft.com/office/drawing/2014/main" id="{AC546450-B277-1419-3257-42F54158415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364A96E-D771-A92E-CEA9-3D1C49BBC162}"/>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2093696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8FC2C47F-533D-F69E-D3F5-134D02A61012}"/>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8835A80-3889-58B5-404B-A81EF7914763}"/>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BC97802-896A-D544-2DCB-DB53D29359AC}"/>
              </a:ext>
            </a:extLst>
          </p:cNvPr>
          <p:cNvSpPr>
            <a:spLocks noGrp="1"/>
          </p:cNvSpPr>
          <p:nvPr>
            <p:ph type="dt" sz="half" idx="10"/>
          </p:nvPr>
        </p:nvSpPr>
        <p:spPr/>
        <p:txBody>
          <a:bodyPr/>
          <a:lstStyle/>
          <a:p>
            <a:fld id="{44A0D9F3-018D-4C67-B194-D713FB963861}" type="datetimeFigureOut">
              <a:rPr kumimoji="1" lang="ja-JP" altLang="en-US" smtClean="0"/>
              <a:t>2023/9/26</a:t>
            </a:fld>
            <a:endParaRPr kumimoji="1" lang="ja-JP" altLang="en-US"/>
          </a:p>
        </p:txBody>
      </p:sp>
      <p:sp>
        <p:nvSpPr>
          <p:cNvPr id="5" name="フッター プレースホルダー 4">
            <a:extLst>
              <a:ext uri="{FF2B5EF4-FFF2-40B4-BE49-F238E27FC236}">
                <a16:creationId xmlns:a16="http://schemas.microsoft.com/office/drawing/2014/main" id="{B1D0D3FA-B212-5CA8-D6D0-C295F378009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9460DF4-92C2-A179-5787-CC8E1115ADFA}"/>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85026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4E4937-EBF7-F094-99E2-3CFC3A7EBA1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FB13DFD-0ACD-A27C-3C57-6FF946E7B0B6}"/>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B91A4FA-01C1-BF98-7233-512D36C9072A}"/>
              </a:ext>
            </a:extLst>
          </p:cNvPr>
          <p:cNvSpPr>
            <a:spLocks noGrp="1"/>
          </p:cNvSpPr>
          <p:nvPr>
            <p:ph type="dt" sz="half" idx="10"/>
          </p:nvPr>
        </p:nvSpPr>
        <p:spPr/>
        <p:txBody>
          <a:bodyPr/>
          <a:lstStyle/>
          <a:p>
            <a:fld id="{44A0D9F3-018D-4C67-B194-D713FB963861}" type="datetimeFigureOut">
              <a:rPr kumimoji="1" lang="ja-JP" altLang="en-US" smtClean="0"/>
              <a:t>2023/9/26</a:t>
            </a:fld>
            <a:endParaRPr kumimoji="1" lang="ja-JP" altLang="en-US"/>
          </a:p>
        </p:txBody>
      </p:sp>
      <p:sp>
        <p:nvSpPr>
          <p:cNvPr id="5" name="フッター プレースホルダー 4">
            <a:extLst>
              <a:ext uri="{FF2B5EF4-FFF2-40B4-BE49-F238E27FC236}">
                <a16:creationId xmlns:a16="http://schemas.microsoft.com/office/drawing/2014/main" id="{7899D105-CB72-5835-3042-5C7BDC95369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0069404-71CE-1D41-51B0-C6DDC26BF308}"/>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1120896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BDCE3A-1F9F-EF3E-6F14-BF21133E2B4C}"/>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A9678D7-B2E5-25CE-FC0F-C9269683E3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587F45B5-0E2B-FE19-4221-10778EF19649}"/>
              </a:ext>
            </a:extLst>
          </p:cNvPr>
          <p:cNvSpPr>
            <a:spLocks noGrp="1"/>
          </p:cNvSpPr>
          <p:nvPr>
            <p:ph type="dt" sz="half" idx="10"/>
          </p:nvPr>
        </p:nvSpPr>
        <p:spPr/>
        <p:txBody>
          <a:bodyPr/>
          <a:lstStyle/>
          <a:p>
            <a:fld id="{44A0D9F3-018D-4C67-B194-D713FB963861}" type="datetimeFigureOut">
              <a:rPr kumimoji="1" lang="ja-JP" altLang="en-US" smtClean="0"/>
              <a:t>2023/9/26</a:t>
            </a:fld>
            <a:endParaRPr kumimoji="1" lang="ja-JP" altLang="en-US"/>
          </a:p>
        </p:txBody>
      </p:sp>
      <p:sp>
        <p:nvSpPr>
          <p:cNvPr id="5" name="フッター プレースホルダー 4">
            <a:extLst>
              <a:ext uri="{FF2B5EF4-FFF2-40B4-BE49-F238E27FC236}">
                <a16:creationId xmlns:a16="http://schemas.microsoft.com/office/drawing/2014/main" id="{6CF041A8-A007-6F4B-1A3C-50D034CB115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8D60CD8-2E01-A767-3962-A4254FDD753F}"/>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2457125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603BA7-3398-79BD-2B5D-027A41F73AD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C5C5061-29E6-C9F4-57D1-13D86F95DAD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7374F37A-9C05-CD1D-0414-31737A389A9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18BEBAD9-E109-BDFB-20F1-6AFA6C93E30B}"/>
              </a:ext>
            </a:extLst>
          </p:cNvPr>
          <p:cNvSpPr>
            <a:spLocks noGrp="1"/>
          </p:cNvSpPr>
          <p:nvPr>
            <p:ph type="dt" sz="half" idx="10"/>
          </p:nvPr>
        </p:nvSpPr>
        <p:spPr/>
        <p:txBody>
          <a:bodyPr/>
          <a:lstStyle/>
          <a:p>
            <a:fld id="{44A0D9F3-018D-4C67-B194-D713FB963861}" type="datetimeFigureOut">
              <a:rPr kumimoji="1" lang="ja-JP" altLang="en-US" smtClean="0"/>
              <a:t>2023/9/26</a:t>
            </a:fld>
            <a:endParaRPr kumimoji="1" lang="ja-JP" altLang="en-US"/>
          </a:p>
        </p:txBody>
      </p:sp>
      <p:sp>
        <p:nvSpPr>
          <p:cNvPr id="6" name="フッター プレースホルダー 5">
            <a:extLst>
              <a:ext uri="{FF2B5EF4-FFF2-40B4-BE49-F238E27FC236}">
                <a16:creationId xmlns:a16="http://schemas.microsoft.com/office/drawing/2014/main" id="{0A33776A-F7A6-BCC9-305B-10F19E90AFF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85C8299-F3C8-6C83-9794-D248A8399858}"/>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2295418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B0FACA-96CE-8304-CC48-A68BC384A446}"/>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06C36C7-1838-30FE-54F5-6A4098B709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56164F61-9D80-2113-15F5-E99530C6E64B}"/>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F223F712-7090-E338-6A96-CE43BA18A7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DD4D9B6C-21F1-17E5-47ED-4B3618716DBD}"/>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E02429D1-5A29-B549-2C1B-A72E2E2B42D8}"/>
              </a:ext>
            </a:extLst>
          </p:cNvPr>
          <p:cNvSpPr>
            <a:spLocks noGrp="1"/>
          </p:cNvSpPr>
          <p:nvPr>
            <p:ph type="dt" sz="half" idx="10"/>
          </p:nvPr>
        </p:nvSpPr>
        <p:spPr/>
        <p:txBody>
          <a:bodyPr/>
          <a:lstStyle/>
          <a:p>
            <a:fld id="{44A0D9F3-018D-4C67-B194-D713FB963861}" type="datetimeFigureOut">
              <a:rPr kumimoji="1" lang="ja-JP" altLang="en-US" smtClean="0"/>
              <a:t>2023/9/26</a:t>
            </a:fld>
            <a:endParaRPr kumimoji="1" lang="ja-JP" altLang="en-US"/>
          </a:p>
        </p:txBody>
      </p:sp>
      <p:sp>
        <p:nvSpPr>
          <p:cNvPr id="8" name="フッター プレースホルダー 7">
            <a:extLst>
              <a:ext uri="{FF2B5EF4-FFF2-40B4-BE49-F238E27FC236}">
                <a16:creationId xmlns:a16="http://schemas.microsoft.com/office/drawing/2014/main" id="{B373AA54-C240-8A11-943F-2248EFDB7B5B}"/>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FB4C1A1-B1F0-9F56-E087-9799EB14F473}"/>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3736337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C90A51-D3CB-D16C-4082-2FE58C83CF2C}"/>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46EB3ABA-A811-DDD7-D94B-BBA429FCBADF}"/>
              </a:ext>
            </a:extLst>
          </p:cNvPr>
          <p:cNvSpPr>
            <a:spLocks noGrp="1"/>
          </p:cNvSpPr>
          <p:nvPr>
            <p:ph type="dt" sz="half" idx="10"/>
          </p:nvPr>
        </p:nvSpPr>
        <p:spPr/>
        <p:txBody>
          <a:bodyPr/>
          <a:lstStyle/>
          <a:p>
            <a:fld id="{44A0D9F3-018D-4C67-B194-D713FB963861}" type="datetimeFigureOut">
              <a:rPr kumimoji="1" lang="ja-JP" altLang="en-US" smtClean="0"/>
              <a:t>2023/9/26</a:t>
            </a:fld>
            <a:endParaRPr kumimoji="1" lang="ja-JP" altLang="en-US"/>
          </a:p>
        </p:txBody>
      </p:sp>
      <p:sp>
        <p:nvSpPr>
          <p:cNvPr id="4" name="フッター プレースホルダー 3">
            <a:extLst>
              <a:ext uri="{FF2B5EF4-FFF2-40B4-BE49-F238E27FC236}">
                <a16:creationId xmlns:a16="http://schemas.microsoft.com/office/drawing/2014/main" id="{F238DFAE-FCE3-1595-2900-7ED541B633EF}"/>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1A33507B-2C29-DCC7-A33E-8DEFBB64E467}"/>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2360925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E564F2D3-57B1-D623-40A4-B185FCD1733A}"/>
              </a:ext>
            </a:extLst>
          </p:cNvPr>
          <p:cNvSpPr>
            <a:spLocks noGrp="1"/>
          </p:cNvSpPr>
          <p:nvPr>
            <p:ph type="dt" sz="half" idx="10"/>
          </p:nvPr>
        </p:nvSpPr>
        <p:spPr/>
        <p:txBody>
          <a:bodyPr/>
          <a:lstStyle/>
          <a:p>
            <a:fld id="{44A0D9F3-018D-4C67-B194-D713FB963861}" type="datetimeFigureOut">
              <a:rPr kumimoji="1" lang="ja-JP" altLang="en-US" smtClean="0"/>
              <a:t>2023/9/26</a:t>
            </a:fld>
            <a:endParaRPr kumimoji="1" lang="ja-JP" altLang="en-US"/>
          </a:p>
        </p:txBody>
      </p:sp>
      <p:sp>
        <p:nvSpPr>
          <p:cNvPr id="3" name="フッター プレースホルダー 2">
            <a:extLst>
              <a:ext uri="{FF2B5EF4-FFF2-40B4-BE49-F238E27FC236}">
                <a16:creationId xmlns:a16="http://schemas.microsoft.com/office/drawing/2014/main" id="{72880829-032D-9E14-BDF6-EC280526CBB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6028174-A707-33C8-1D15-95B64F3376BB}"/>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824364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E287E1-A439-196D-64FB-0F4F8680C1E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2E02B6C-3BAB-2DAC-CBB3-286B2C7FC0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69862D11-3642-5077-1596-96A791B594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00E7E0E-0737-DEBA-DCB4-ACFF6AC243E8}"/>
              </a:ext>
            </a:extLst>
          </p:cNvPr>
          <p:cNvSpPr>
            <a:spLocks noGrp="1"/>
          </p:cNvSpPr>
          <p:nvPr>
            <p:ph type="dt" sz="half" idx="10"/>
          </p:nvPr>
        </p:nvSpPr>
        <p:spPr/>
        <p:txBody>
          <a:bodyPr/>
          <a:lstStyle/>
          <a:p>
            <a:fld id="{44A0D9F3-018D-4C67-B194-D713FB963861}" type="datetimeFigureOut">
              <a:rPr kumimoji="1" lang="ja-JP" altLang="en-US" smtClean="0"/>
              <a:t>2023/9/26</a:t>
            </a:fld>
            <a:endParaRPr kumimoji="1" lang="ja-JP" altLang="en-US"/>
          </a:p>
        </p:txBody>
      </p:sp>
      <p:sp>
        <p:nvSpPr>
          <p:cNvPr id="6" name="フッター プレースホルダー 5">
            <a:extLst>
              <a:ext uri="{FF2B5EF4-FFF2-40B4-BE49-F238E27FC236}">
                <a16:creationId xmlns:a16="http://schemas.microsoft.com/office/drawing/2014/main" id="{5E13BF82-7F99-95E3-4376-F41EF61306B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5688D37-45DF-F598-7C09-C45CD6348702}"/>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1469456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C2C2C1-AB0A-5308-B7EE-AD1A02F92B9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25D2D664-85AA-A4E8-4F8C-F6CE503B12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0A4151EC-F927-48D5-14DD-CE085BAFB4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78B760E-21E1-7927-4C43-F788A005E330}"/>
              </a:ext>
            </a:extLst>
          </p:cNvPr>
          <p:cNvSpPr>
            <a:spLocks noGrp="1"/>
          </p:cNvSpPr>
          <p:nvPr>
            <p:ph type="dt" sz="half" idx="10"/>
          </p:nvPr>
        </p:nvSpPr>
        <p:spPr/>
        <p:txBody>
          <a:bodyPr/>
          <a:lstStyle/>
          <a:p>
            <a:fld id="{44A0D9F3-018D-4C67-B194-D713FB963861}" type="datetimeFigureOut">
              <a:rPr kumimoji="1" lang="ja-JP" altLang="en-US" smtClean="0"/>
              <a:t>2023/9/26</a:t>
            </a:fld>
            <a:endParaRPr kumimoji="1" lang="ja-JP" altLang="en-US"/>
          </a:p>
        </p:txBody>
      </p:sp>
      <p:sp>
        <p:nvSpPr>
          <p:cNvPr id="6" name="フッター プレースホルダー 5">
            <a:extLst>
              <a:ext uri="{FF2B5EF4-FFF2-40B4-BE49-F238E27FC236}">
                <a16:creationId xmlns:a16="http://schemas.microsoft.com/office/drawing/2014/main" id="{02D2FCED-C220-A993-3CD1-CAFCF0063BF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97A7AC6-50F5-A196-B541-48B116C9B428}"/>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2529982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E5D4C47-1E15-3F64-ACE6-E1BAB6AB18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A21785A-C876-69BB-B309-958495CF5A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B871E7D-B491-D93C-88BE-16E3E91FB4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A0D9F3-018D-4C67-B194-D713FB963861}" type="datetimeFigureOut">
              <a:rPr kumimoji="1" lang="ja-JP" altLang="en-US" smtClean="0"/>
              <a:t>2023/9/26</a:t>
            </a:fld>
            <a:endParaRPr kumimoji="1" lang="ja-JP" altLang="en-US"/>
          </a:p>
        </p:txBody>
      </p:sp>
      <p:sp>
        <p:nvSpPr>
          <p:cNvPr id="5" name="フッター プレースホルダー 4">
            <a:extLst>
              <a:ext uri="{FF2B5EF4-FFF2-40B4-BE49-F238E27FC236}">
                <a16:creationId xmlns:a16="http://schemas.microsoft.com/office/drawing/2014/main" id="{D2C28397-2C61-F39B-2226-28C460BBD8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75B0C481-857F-1F59-49AC-CE094668AC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24001122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554088-1B50-0AB9-307C-F6CF6AD2AD15}"/>
              </a:ext>
            </a:extLst>
          </p:cNvPr>
          <p:cNvSpPr>
            <a:spLocks noGrp="1"/>
          </p:cNvSpPr>
          <p:nvPr>
            <p:ph type="ctrTitle"/>
          </p:nvPr>
        </p:nvSpPr>
        <p:spPr/>
        <p:txBody>
          <a:bodyPr/>
          <a:lstStyle/>
          <a:p>
            <a:r>
              <a:rPr lang="ja-JP" altLang="en-US" b="1" dirty="0"/>
              <a:t>ザ・モンスター弱肉強食</a:t>
            </a:r>
            <a:r>
              <a:rPr lang="en-US" altLang="ja-JP" b="1" dirty="0"/>
              <a:t>RPG</a:t>
            </a:r>
            <a:endParaRPr kumimoji="1" lang="ja-JP" altLang="en-US" b="1" dirty="0"/>
          </a:p>
        </p:txBody>
      </p:sp>
      <p:sp>
        <p:nvSpPr>
          <p:cNvPr id="3" name="字幕 2">
            <a:extLst>
              <a:ext uri="{FF2B5EF4-FFF2-40B4-BE49-F238E27FC236}">
                <a16:creationId xmlns:a16="http://schemas.microsoft.com/office/drawing/2014/main" id="{6D2CFCBF-88A4-B732-A55B-4B44398BE296}"/>
              </a:ext>
            </a:extLst>
          </p:cNvPr>
          <p:cNvSpPr>
            <a:spLocks noGrp="1"/>
          </p:cNvSpPr>
          <p:nvPr>
            <p:ph type="subTitle" idx="1"/>
          </p:nvPr>
        </p:nvSpPr>
        <p:spPr>
          <a:xfrm>
            <a:off x="1524000" y="3602038"/>
            <a:ext cx="9144000" cy="611374"/>
          </a:xfrm>
        </p:spPr>
        <p:txBody>
          <a:bodyPr anchor="t"/>
          <a:lstStyle/>
          <a:p>
            <a:pPr algn="r"/>
            <a:r>
              <a:rPr lang="ja-JP" altLang="en-US" dirty="0"/>
              <a:t>制作者名　池永博貴</a:t>
            </a:r>
            <a:endParaRPr kumimoji="1" lang="ja-JP" altLang="en-US" dirty="0"/>
          </a:p>
        </p:txBody>
      </p:sp>
      <p:sp>
        <p:nvSpPr>
          <p:cNvPr id="4" name="字幕 2">
            <a:extLst>
              <a:ext uri="{FF2B5EF4-FFF2-40B4-BE49-F238E27FC236}">
                <a16:creationId xmlns:a16="http://schemas.microsoft.com/office/drawing/2014/main" id="{1BE5F45B-4FEE-EABC-6DEF-BFEEE48E8AC8}"/>
              </a:ext>
            </a:extLst>
          </p:cNvPr>
          <p:cNvSpPr txBox="1">
            <a:spLocks/>
          </p:cNvSpPr>
          <p:nvPr/>
        </p:nvSpPr>
        <p:spPr>
          <a:xfrm>
            <a:off x="1524000" y="4785379"/>
            <a:ext cx="9144000" cy="1167186"/>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dirty="0"/>
              <a:t>ゲームジャンル</a:t>
            </a:r>
            <a:endParaRPr lang="en-US" altLang="ja-JP" dirty="0"/>
          </a:p>
          <a:p>
            <a:r>
              <a:rPr lang="ja-JP" altLang="en-US" dirty="0"/>
              <a:t>ロールプレイングゲーム</a:t>
            </a:r>
          </a:p>
        </p:txBody>
      </p:sp>
    </p:spTree>
    <p:extLst>
      <p:ext uri="{BB962C8B-B14F-4D97-AF65-F5344CB8AC3E}">
        <p14:creationId xmlns:p14="http://schemas.microsoft.com/office/powerpoint/2010/main" val="3771341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370256-E3BA-430E-BDEB-60FC029C904C}"/>
              </a:ext>
            </a:extLst>
          </p:cNvPr>
          <p:cNvSpPr>
            <a:spLocks noGrp="1"/>
          </p:cNvSpPr>
          <p:nvPr>
            <p:ph type="title"/>
          </p:nvPr>
        </p:nvSpPr>
        <p:spPr>
          <a:xfrm>
            <a:off x="569259" y="553384"/>
            <a:ext cx="3680012" cy="1325563"/>
          </a:xfrm>
        </p:spPr>
        <p:txBody>
          <a:bodyPr/>
          <a:lstStyle/>
          <a:p>
            <a:r>
              <a:rPr lang="ja-JP" altLang="en-US" dirty="0"/>
              <a:t>レベル</a:t>
            </a:r>
            <a:r>
              <a:rPr lang="en-US" altLang="ja-JP" dirty="0"/>
              <a:t>10</a:t>
            </a:r>
            <a:endParaRPr kumimoji="1" lang="ja-JP" altLang="en-US" dirty="0"/>
          </a:p>
        </p:txBody>
      </p:sp>
      <p:sp>
        <p:nvSpPr>
          <p:cNvPr id="5" name="正方形/長方形 4">
            <a:extLst>
              <a:ext uri="{FF2B5EF4-FFF2-40B4-BE49-F238E27FC236}">
                <a16:creationId xmlns:a16="http://schemas.microsoft.com/office/drawing/2014/main" id="{2E0AB180-6CF1-4B0D-9DA7-5ADEEAC7B693}"/>
              </a:ext>
            </a:extLst>
          </p:cNvPr>
          <p:cNvSpPr/>
          <p:nvPr/>
        </p:nvSpPr>
        <p:spPr>
          <a:xfrm>
            <a:off x="2678610" y="1694281"/>
            <a:ext cx="1189749" cy="369332"/>
          </a:xfrm>
          <a:prstGeom prst="rect">
            <a:avLst/>
          </a:prstGeom>
        </p:spPr>
        <p:txBody>
          <a:bodyPr wrap="none">
            <a:spAutoFit/>
          </a:bodyPr>
          <a:lstStyle/>
          <a:p>
            <a:r>
              <a:rPr lang="en-US" altLang="ja-JP" dirty="0"/>
              <a:t>HP </a:t>
            </a:r>
            <a:r>
              <a:rPr lang="ja-JP" altLang="en-US" dirty="0"/>
              <a:t>　</a:t>
            </a:r>
            <a:r>
              <a:rPr lang="en-US" altLang="ja-JP" dirty="0"/>
              <a:t>300</a:t>
            </a:r>
            <a:endParaRPr lang="ja-JP" altLang="en-US" dirty="0"/>
          </a:p>
        </p:txBody>
      </p:sp>
      <p:sp>
        <p:nvSpPr>
          <p:cNvPr id="6" name="正方形/長方形 5">
            <a:extLst>
              <a:ext uri="{FF2B5EF4-FFF2-40B4-BE49-F238E27FC236}">
                <a16:creationId xmlns:a16="http://schemas.microsoft.com/office/drawing/2014/main" id="{25659151-CD89-4641-996C-758149A83BEC}"/>
              </a:ext>
            </a:extLst>
          </p:cNvPr>
          <p:cNvSpPr/>
          <p:nvPr/>
        </p:nvSpPr>
        <p:spPr>
          <a:xfrm>
            <a:off x="2660977" y="2063613"/>
            <a:ext cx="1096775" cy="369332"/>
          </a:xfrm>
          <a:prstGeom prst="rect">
            <a:avLst/>
          </a:prstGeom>
        </p:spPr>
        <p:txBody>
          <a:bodyPr wrap="none">
            <a:spAutoFit/>
          </a:bodyPr>
          <a:lstStyle/>
          <a:p>
            <a:r>
              <a:rPr lang="en-US" altLang="ja-JP" dirty="0"/>
              <a:t>SA</a:t>
            </a:r>
            <a:r>
              <a:rPr lang="ja-JP" altLang="en-US" dirty="0"/>
              <a:t>　  </a:t>
            </a:r>
            <a:r>
              <a:rPr lang="en-US" altLang="ja-JP" dirty="0"/>
              <a:t>50</a:t>
            </a:r>
            <a:endParaRPr lang="ja-JP" altLang="en-US" dirty="0"/>
          </a:p>
        </p:txBody>
      </p:sp>
      <p:sp>
        <p:nvSpPr>
          <p:cNvPr id="8" name="正方形/長方形 7">
            <a:extLst>
              <a:ext uri="{FF2B5EF4-FFF2-40B4-BE49-F238E27FC236}">
                <a16:creationId xmlns:a16="http://schemas.microsoft.com/office/drawing/2014/main" id="{495B9601-1C95-4AB6-9A30-A61709F2F346}"/>
              </a:ext>
            </a:extLst>
          </p:cNvPr>
          <p:cNvSpPr/>
          <p:nvPr/>
        </p:nvSpPr>
        <p:spPr>
          <a:xfrm>
            <a:off x="2660977" y="2432945"/>
            <a:ext cx="1423788" cy="369332"/>
          </a:xfrm>
          <a:prstGeom prst="rect">
            <a:avLst/>
          </a:prstGeom>
        </p:spPr>
        <p:txBody>
          <a:bodyPr wrap="none">
            <a:spAutoFit/>
          </a:bodyPr>
          <a:lstStyle/>
          <a:p>
            <a:r>
              <a:rPr lang="ja-JP" altLang="en-US" dirty="0"/>
              <a:t>移動力　</a:t>
            </a:r>
            <a:r>
              <a:rPr lang="en-US" altLang="ja-JP" dirty="0"/>
              <a:t>2.4</a:t>
            </a:r>
            <a:endParaRPr lang="ja-JP" altLang="en-US" dirty="0"/>
          </a:p>
        </p:txBody>
      </p:sp>
      <p:sp>
        <p:nvSpPr>
          <p:cNvPr id="9" name="正方形/長方形 8">
            <a:extLst>
              <a:ext uri="{FF2B5EF4-FFF2-40B4-BE49-F238E27FC236}">
                <a16:creationId xmlns:a16="http://schemas.microsoft.com/office/drawing/2014/main" id="{48FC92F9-3943-4A0B-AA14-797AED966277}"/>
              </a:ext>
            </a:extLst>
          </p:cNvPr>
          <p:cNvSpPr/>
          <p:nvPr/>
        </p:nvSpPr>
        <p:spPr>
          <a:xfrm>
            <a:off x="2660977" y="2802277"/>
            <a:ext cx="1492716" cy="369332"/>
          </a:xfrm>
          <a:prstGeom prst="rect">
            <a:avLst/>
          </a:prstGeom>
        </p:spPr>
        <p:txBody>
          <a:bodyPr wrap="none">
            <a:spAutoFit/>
          </a:bodyPr>
          <a:lstStyle/>
          <a:p>
            <a:r>
              <a:rPr lang="ja-JP" altLang="en-US" dirty="0"/>
              <a:t>攻撃力　</a:t>
            </a:r>
            <a:r>
              <a:rPr lang="en-US" altLang="ja-JP" dirty="0"/>
              <a:t>115</a:t>
            </a:r>
            <a:endParaRPr lang="ja-JP" altLang="en-US" dirty="0"/>
          </a:p>
        </p:txBody>
      </p:sp>
      <p:sp>
        <p:nvSpPr>
          <p:cNvPr id="10" name="正方形/長方形 9">
            <a:extLst>
              <a:ext uri="{FF2B5EF4-FFF2-40B4-BE49-F238E27FC236}">
                <a16:creationId xmlns:a16="http://schemas.microsoft.com/office/drawing/2014/main" id="{838FCD62-E194-417C-97DE-22654C94B03A}"/>
              </a:ext>
            </a:extLst>
          </p:cNvPr>
          <p:cNvSpPr/>
          <p:nvPr/>
        </p:nvSpPr>
        <p:spPr>
          <a:xfrm>
            <a:off x="2621784" y="3171609"/>
            <a:ext cx="1723549" cy="369332"/>
          </a:xfrm>
          <a:prstGeom prst="rect">
            <a:avLst/>
          </a:prstGeom>
        </p:spPr>
        <p:txBody>
          <a:bodyPr wrap="none">
            <a:spAutoFit/>
          </a:bodyPr>
          <a:lstStyle/>
          <a:p>
            <a:r>
              <a:rPr lang="ja-JP" altLang="en-US" dirty="0"/>
              <a:t>大きさ　</a:t>
            </a:r>
            <a:r>
              <a:rPr lang="en-US" altLang="ja-JP" dirty="0"/>
              <a:t>1</a:t>
            </a:r>
            <a:r>
              <a:rPr lang="ja-JP" altLang="en-US" dirty="0"/>
              <a:t>か</a:t>
            </a:r>
            <a:r>
              <a:rPr lang="en-US" altLang="ja-JP" dirty="0"/>
              <a:t>10</a:t>
            </a:r>
          </a:p>
        </p:txBody>
      </p:sp>
      <p:sp>
        <p:nvSpPr>
          <p:cNvPr id="11" name="正方形/長方形 10">
            <a:extLst>
              <a:ext uri="{FF2B5EF4-FFF2-40B4-BE49-F238E27FC236}">
                <a16:creationId xmlns:a16="http://schemas.microsoft.com/office/drawing/2014/main" id="{3F90CAAE-148D-4DCC-BBEF-A3E48DE559FE}"/>
              </a:ext>
            </a:extLst>
          </p:cNvPr>
          <p:cNvSpPr/>
          <p:nvPr/>
        </p:nvSpPr>
        <p:spPr>
          <a:xfrm>
            <a:off x="2621784" y="3540941"/>
            <a:ext cx="3980577" cy="646331"/>
          </a:xfrm>
          <a:prstGeom prst="rect">
            <a:avLst/>
          </a:prstGeom>
        </p:spPr>
        <p:txBody>
          <a:bodyPr wrap="none">
            <a:spAutoFit/>
          </a:bodyPr>
          <a:lstStyle/>
          <a:p>
            <a:r>
              <a:rPr lang="ja-JP" altLang="en-US" dirty="0"/>
              <a:t>特殊攻撃　かみくだき</a:t>
            </a:r>
            <a:r>
              <a:rPr lang="en-US" altLang="ja-JP" dirty="0"/>
              <a:t>+</a:t>
            </a:r>
            <a:r>
              <a:rPr lang="ja-JP" altLang="en-US" dirty="0"/>
              <a:t>攻撃力上昇</a:t>
            </a:r>
            <a:r>
              <a:rPr lang="en-US" altLang="ja-JP" dirty="0"/>
              <a:t>+</a:t>
            </a:r>
          </a:p>
          <a:p>
            <a:r>
              <a:rPr lang="ja-JP" altLang="en-US" dirty="0"/>
              <a:t>範囲攻撃</a:t>
            </a:r>
            <a:r>
              <a:rPr lang="en-US" altLang="ja-JP" dirty="0"/>
              <a:t>(</a:t>
            </a:r>
            <a:r>
              <a:rPr lang="ja-JP" altLang="en-US" dirty="0"/>
              <a:t>しっぽで</a:t>
            </a:r>
            <a:r>
              <a:rPr lang="en-US" altLang="ja-JP" dirty="0"/>
              <a:t>)</a:t>
            </a:r>
          </a:p>
        </p:txBody>
      </p:sp>
      <p:sp>
        <p:nvSpPr>
          <p:cNvPr id="12" name="正方形/長方形 11">
            <a:extLst>
              <a:ext uri="{FF2B5EF4-FFF2-40B4-BE49-F238E27FC236}">
                <a16:creationId xmlns:a16="http://schemas.microsoft.com/office/drawing/2014/main" id="{22ABEB15-5C60-4612-8AE9-09A28FCEEA98}"/>
              </a:ext>
            </a:extLst>
          </p:cNvPr>
          <p:cNvSpPr/>
          <p:nvPr/>
        </p:nvSpPr>
        <p:spPr>
          <a:xfrm>
            <a:off x="2621784" y="4164840"/>
            <a:ext cx="1697901" cy="369332"/>
          </a:xfrm>
          <a:prstGeom prst="rect">
            <a:avLst/>
          </a:prstGeom>
        </p:spPr>
        <p:txBody>
          <a:bodyPr wrap="none">
            <a:spAutoFit/>
          </a:bodyPr>
          <a:lstStyle/>
          <a:p>
            <a:r>
              <a:rPr lang="ja-JP" altLang="en-US" dirty="0"/>
              <a:t>ジャンプ力　</a:t>
            </a:r>
            <a:r>
              <a:rPr lang="en-US" altLang="ja-JP" dirty="0"/>
              <a:t>1</a:t>
            </a:r>
            <a:endParaRPr lang="ja-JP" altLang="en-US" dirty="0"/>
          </a:p>
        </p:txBody>
      </p:sp>
      <p:sp>
        <p:nvSpPr>
          <p:cNvPr id="13" name="正方形/長方形 12">
            <a:extLst>
              <a:ext uri="{FF2B5EF4-FFF2-40B4-BE49-F238E27FC236}">
                <a16:creationId xmlns:a16="http://schemas.microsoft.com/office/drawing/2014/main" id="{007D491D-FEB1-4BEB-9E89-239168651879}"/>
              </a:ext>
            </a:extLst>
          </p:cNvPr>
          <p:cNvSpPr/>
          <p:nvPr/>
        </p:nvSpPr>
        <p:spPr>
          <a:xfrm>
            <a:off x="2621784" y="4538792"/>
            <a:ext cx="1492716" cy="369332"/>
          </a:xfrm>
          <a:prstGeom prst="rect">
            <a:avLst/>
          </a:prstGeom>
        </p:spPr>
        <p:txBody>
          <a:bodyPr wrap="none">
            <a:spAutoFit/>
          </a:bodyPr>
          <a:lstStyle/>
          <a:p>
            <a:r>
              <a:rPr lang="ja-JP" altLang="en-US" dirty="0"/>
              <a:t>防御力　</a:t>
            </a:r>
            <a:r>
              <a:rPr lang="en-US" altLang="ja-JP" dirty="0"/>
              <a:t>200</a:t>
            </a:r>
            <a:endParaRPr lang="ja-JP" altLang="en-US" dirty="0"/>
          </a:p>
        </p:txBody>
      </p:sp>
      <p:sp>
        <p:nvSpPr>
          <p:cNvPr id="14" name="正方形/長方形 13">
            <a:extLst>
              <a:ext uri="{FF2B5EF4-FFF2-40B4-BE49-F238E27FC236}">
                <a16:creationId xmlns:a16="http://schemas.microsoft.com/office/drawing/2014/main" id="{817825CC-3A07-4BFD-B076-B835C76BCE8D}"/>
              </a:ext>
            </a:extLst>
          </p:cNvPr>
          <p:cNvSpPr/>
          <p:nvPr/>
        </p:nvSpPr>
        <p:spPr>
          <a:xfrm>
            <a:off x="8281343" y="168663"/>
            <a:ext cx="2820003" cy="769441"/>
          </a:xfrm>
          <a:prstGeom prst="rect">
            <a:avLst/>
          </a:prstGeom>
        </p:spPr>
        <p:txBody>
          <a:bodyPr wrap="none">
            <a:spAutoFit/>
          </a:bodyPr>
          <a:lstStyle/>
          <a:p>
            <a:r>
              <a:rPr lang="ja-JP" altLang="en-US" sz="4400" dirty="0"/>
              <a:t>レベル</a:t>
            </a:r>
            <a:r>
              <a:rPr lang="en-US" altLang="ja-JP" sz="4400" dirty="0"/>
              <a:t>100</a:t>
            </a:r>
            <a:endParaRPr lang="ja-JP" altLang="en-US" sz="4400" dirty="0"/>
          </a:p>
        </p:txBody>
      </p:sp>
      <p:sp>
        <p:nvSpPr>
          <p:cNvPr id="17" name="正方形/長方形 16">
            <a:extLst>
              <a:ext uri="{FF2B5EF4-FFF2-40B4-BE49-F238E27FC236}">
                <a16:creationId xmlns:a16="http://schemas.microsoft.com/office/drawing/2014/main" id="{23B3E86B-0AF2-4BC1-B241-A25AF64C3823}"/>
              </a:ext>
            </a:extLst>
          </p:cNvPr>
          <p:cNvSpPr/>
          <p:nvPr/>
        </p:nvSpPr>
        <p:spPr>
          <a:xfrm>
            <a:off x="9535242" y="1071271"/>
            <a:ext cx="1383770" cy="369332"/>
          </a:xfrm>
          <a:prstGeom prst="rect">
            <a:avLst/>
          </a:prstGeom>
        </p:spPr>
        <p:txBody>
          <a:bodyPr wrap="square">
            <a:spAutoFit/>
          </a:bodyPr>
          <a:lstStyle/>
          <a:p>
            <a:r>
              <a:rPr lang="en-US" altLang="ja-JP" dirty="0"/>
              <a:t>HP </a:t>
            </a:r>
            <a:r>
              <a:rPr lang="ja-JP" altLang="en-US" dirty="0"/>
              <a:t>　</a:t>
            </a:r>
            <a:r>
              <a:rPr lang="en-US" altLang="ja-JP" dirty="0"/>
              <a:t>3000</a:t>
            </a:r>
            <a:endParaRPr lang="ja-JP" altLang="en-US" dirty="0"/>
          </a:p>
        </p:txBody>
      </p:sp>
      <p:sp>
        <p:nvSpPr>
          <p:cNvPr id="18" name="正方形/長方形 17">
            <a:extLst>
              <a:ext uri="{FF2B5EF4-FFF2-40B4-BE49-F238E27FC236}">
                <a16:creationId xmlns:a16="http://schemas.microsoft.com/office/drawing/2014/main" id="{D480357B-EBB6-4C8A-B67D-E5856E471C65}"/>
              </a:ext>
            </a:extLst>
          </p:cNvPr>
          <p:cNvSpPr/>
          <p:nvPr/>
        </p:nvSpPr>
        <p:spPr>
          <a:xfrm>
            <a:off x="9535242" y="1412078"/>
            <a:ext cx="1225015" cy="369332"/>
          </a:xfrm>
          <a:prstGeom prst="rect">
            <a:avLst/>
          </a:prstGeom>
        </p:spPr>
        <p:txBody>
          <a:bodyPr wrap="none">
            <a:spAutoFit/>
          </a:bodyPr>
          <a:lstStyle/>
          <a:p>
            <a:r>
              <a:rPr lang="en-US" altLang="ja-JP" dirty="0"/>
              <a:t>SA</a:t>
            </a:r>
            <a:r>
              <a:rPr lang="ja-JP" altLang="en-US" dirty="0"/>
              <a:t>　  </a:t>
            </a:r>
            <a:r>
              <a:rPr lang="en-US" altLang="ja-JP" dirty="0"/>
              <a:t>500</a:t>
            </a:r>
            <a:endParaRPr lang="ja-JP" altLang="en-US" dirty="0"/>
          </a:p>
        </p:txBody>
      </p:sp>
      <p:sp>
        <p:nvSpPr>
          <p:cNvPr id="19" name="正方形/長方形 18">
            <a:extLst>
              <a:ext uri="{FF2B5EF4-FFF2-40B4-BE49-F238E27FC236}">
                <a16:creationId xmlns:a16="http://schemas.microsoft.com/office/drawing/2014/main" id="{0D3BEBD8-C719-495B-BD32-644428A8137D}"/>
              </a:ext>
            </a:extLst>
          </p:cNvPr>
          <p:cNvSpPr/>
          <p:nvPr/>
        </p:nvSpPr>
        <p:spPr>
          <a:xfrm>
            <a:off x="9524021" y="1752885"/>
            <a:ext cx="1236236" cy="369332"/>
          </a:xfrm>
          <a:prstGeom prst="rect">
            <a:avLst/>
          </a:prstGeom>
        </p:spPr>
        <p:txBody>
          <a:bodyPr wrap="none">
            <a:spAutoFit/>
          </a:bodyPr>
          <a:lstStyle/>
          <a:p>
            <a:r>
              <a:rPr lang="ja-JP" altLang="en-US" dirty="0"/>
              <a:t>移動力　</a:t>
            </a:r>
            <a:r>
              <a:rPr lang="en-US" altLang="ja-JP" dirty="0"/>
              <a:t>3</a:t>
            </a:r>
            <a:endParaRPr lang="ja-JP" altLang="en-US" dirty="0"/>
          </a:p>
        </p:txBody>
      </p:sp>
      <p:sp>
        <p:nvSpPr>
          <p:cNvPr id="20" name="正方形/長方形 19">
            <a:extLst>
              <a:ext uri="{FF2B5EF4-FFF2-40B4-BE49-F238E27FC236}">
                <a16:creationId xmlns:a16="http://schemas.microsoft.com/office/drawing/2014/main" id="{FBDD6C67-4EF1-4812-BA69-AB31E8180ED2}"/>
              </a:ext>
            </a:extLst>
          </p:cNvPr>
          <p:cNvSpPr/>
          <p:nvPr/>
        </p:nvSpPr>
        <p:spPr>
          <a:xfrm>
            <a:off x="9544889" y="2072696"/>
            <a:ext cx="1620957" cy="369332"/>
          </a:xfrm>
          <a:prstGeom prst="rect">
            <a:avLst/>
          </a:prstGeom>
        </p:spPr>
        <p:txBody>
          <a:bodyPr wrap="none">
            <a:spAutoFit/>
          </a:bodyPr>
          <a:lstStyle/>
          <a:p>
            <a:r>
              <a:rPr lang="ja-JP" altLang="en-US" dirty="0"/>
              <a:t>攻撃力　</a:t>
            </a:r>
            <a:r>
              <a:rPr lang="en-US" altLang="ja-JP" dirty="0"/>
              <a:t>1150</a:t>
            </a:r>
            <a:endParaRPr lang="ja-JP" altLang="en-US" dirty="0"/>
          </a:p>
        </p:txBody>
      </p:sp>
      <p:sp>
        <p:nvSpPr>
          <p:cNvPr id="21" name="正方形/長方形 20">
            <a:extLst>
              <a:ext uri="{FF2B5EF4-FFF2-40B4-BE49-F238E27FC236}">
                <a16:creationId xmlns:a16="http://schemas.microsoft.com/office/drawing/2014/main" id="{B13F78D6-0305-4A4B-89C3-8ACA025C2D7A}"/>
              </a:ext>
            </a:extLst>
          </p:cNvPr>
          <p:cNvSpPr/>
          <p:nvPr/>
        </p:nvSpPr>
        <p:spPr>
          <a:xfrm>
            <a:off x="9531023" y="2427525"/>
            <a:ext cx="1980029" cy="369332"/>
          </a:xfrm>
          <a:prstGeom prst="rect">
            <a:avLst/>
          </a:prstGeom>
        </p:spPr>
        <p:txBody>
          <a:bodyPr wrap="none">
            <a:spAutoFit/>
          </a:bodyPr>
          <a:lstStyle/>
          <a:p>
            <a:r>
              <a:rPr lang="ja-JP" altLang="en-US" dirty="0"/>
              <a:t>大きさ　</a:t>
            </a:r>
            <a:r>
              <a:rPr lang="en-US" altLang="ja-JP" dirty="0"/>
              <a:t>10</a:t>
            </a:r>
            <a:r>
              <a:rPr lang="ja-JP" altLang="en-US" dirty="0"/>
              <a:t>か</a:t>
            </a:r>
            <a:r>
              <a:rPr lang="en-US" altLang="ja-JP" dirty="0"/>
              <a:t>100</a:t>
            </a:r>
          </a:p>
        </p:txBody>
      </p:sp>
      <p:sp>
        <p:nvSpPr>
          <p:cNvPr id="22" name="正方形/長方形 21">
            <a:extLst>
              <a:ext uri="{FF2B5EF4-FFF2-40B4-BE49-F238E27FC236}">
                <a16:creationId xmlns:a16="http://schemas.microsoft.com/office/drawing/2014/main" id="{704EEC3B-7166-4A47-8859-61033D49AA93}"/>
              </a:ext>
            </a:extLst>
          </p:cNvPr>
          <p:cNvSpPr/>
          <p:nvPr/>
        </p:nvSpPr>
        <p:spPr>
          <a:xfrm>
            <a:off x="8107588" y="3910863"/>
            <a:ext cx="6096000" cy="646331"/>
          </a:xfrm>
          <a:prstGeom prst="rect">
            <a:avLst/>
          </a:prstGeom>
        </p:spPr>
        <p:txBody>
          <a:bodyPr>
            <a:spAutoFit/>
          </a:bodyPr>
          <a:lstStyle/>
          <a:p>
            <a:r>
              <a:rPr lang="ja-JP" altLang="en-US" dirty="0"/>
              <a:t>特殊攻撃　かみくだき</a:t>
            </a:r>
            <a:r>
              <a:rPr lang="en-US" altLang="ja-JP" dirty="0"/>
              <a:t>+</a:t>
            </a:r>
            <a:r>
              <a:rPr lang="ja-JP" altLang="en-US" dirty="0"/>
              <a:t>攻撃力上昇</a:t>
            </a:r>
            <a:r>
              <a:rPr lang="en-US" altLang="ja-JP" dirty="0"/>
              <a:t>+</a:t>
            </a:r>
          </a:p>
          <a:p>
            <a:r>
              <a:rPr lang="ja-JP" altLang="en-US" dirty="0"/>
              <a:t>範囲攻撃</a:t>
            </a:r>
            <a:r>
              <a:rPr lang="en-US" altLang="ja-JP" dirty="0"/>
              <a:t>(</a:t>
            </a:r>
            <a:r>
              <a:rPr lang="ja-JP" altLang="en-US" dirty="0"/>
              <a:t>しっぽで</a:t>
            </a:r>
            <a:r>
              <a:rPr lang="en-US" altLang="ja-JP" dirty="0"/>
              <a:t>)+</a:t>
            </a:r>
            <a:r>
              <a:rPr lang="ja-JP" altLang="en-US" dirty="0"/>
              <a:t>野獣の本性</a:t>
            </a:r>
            <a:endParaRPr lang="en-US" altLang="ja-JP" dirty="0"/>
          </a:p>
        </p:txBody>
      </p:sp>
      <p:sp>
        <p:nvSpPr>
          <p:cNvPr id="23" name="正方形/長方形 22">
            <a:extLst>
              <a:ext uri="{FF2B5EF4-FFF2-40B4-BE49-F238E27FC236}">
                <a16:creationId xmlns:a16="http://schemas.microsoft.com/office/drawing/2014/main" id="{2B8EFBD8-A800-4F8A-AF67-DAC3A8D174B4}"/>
              </a:ext>
            </a:extLst>
          </p:cNvPr>
          <p:cNvSpPr/>
          <p:nvPr/>
        </p:nvSpPr>
        <p:spPr>
          <a:xfrm>
            <a:off x="9507807" y="2782353"/>
            <a:ext cx="1697901" cy="369332"/>
          </a:xfrm>
          <a:prstGeom prst="rect">
            <a:avLst/>
          </a:prstGeom>
        </p:spPr>
        <p:txBody>
          <a:bodyPr wrap="none">
            <a:spAutoFit/>
          </a:bodyPr>
          <a:lstStyle/>
          <a:p>
            <a:r>
              <a:rPr lang="ja-JP" altLang="en-US" dirty="0"/>
              <a:t>ジャンプ力　</a:t>
            </a:r>
            <a:r>
              <a:rPr lang="en-US" altLang="ja-JP" dirty="0"/>
              <a:t>4</a:t>
            </a:r>
            <a:endParaRPr lang="ja-JP" altLang="en-US" dirty="0"/>
          </a:p>
        </p:txBody>
      </p:sp>
      <p:sp>
        <p:nvSpPr>
          <p:cNvPr id="24" name="正方形/長方形 23">
            <a:extLst>
              <a:ext uri="{FF2B5EF4-FFF2-40B4-BE49-F238E27FC236}">
                <a16:creationId xmlns:a16="http://schemas.microsoft.com/office/drawing/2014/main" id="{9E416DA8-4612-4079-A1C9-43A900D01DAC}"/>
              </a:ext>
            </a:extLst>
          </p:cNvPr>
          <p:cNvSpPr/>
          <p:nvPr/>
        </p:nvSpPr>
        <p:spPr>
          <a:xfrm>
            <a:off x="9544889" y="3137181"/>
            <a:ext cx="1620957" cy="369332"/>
          </a:xfrm>
          <a:prstGeom prst="rect">
            <a:avLst/>
          </a:prstGeom>
        </p:spPr>
        <p:txBody>
          <a:bodyPr wrap="none">
            <a:spAutoFit/>
          </a:bodyPr>
          <a:lstStyle/>
          <a:p>
            <a:r>
              <a:rPr lang="ja-JP" altLang="en-US" dirty="0"/>
              <a:t>防御力　</a:t>
            </a:r>
            <a:r>
              <a:rPr lang="en-US" altLang="ja-JP" dirty="0"/>
              <a:t>2000</a:t>
            </a:r>
            <a:endParaRPr lang="ja-JP" altLang="en-US" dirty="0"/>
          </a:p>
        </p:txBody>
      </p:sp>
      <p:sp>
        <p:nvSpPr>
          <p:cNvPr id="25" name="正方形/長方形 24">
            <a:extLst>
              <a:ext uri="{FF2B5EF4-FFF2-40B4-BE49-F238E27FC236}">
                <a16:creationId xmlns:a16="http://schemas.microsoft.com/office/drawing/2014/main" id="{1205F2D6-B87B-4009-B0BF-F07F43EA1510}"/>
              </a:ext>
            </a:extLst>
          </p:cNvPr>
          <p:cNvSpPr/>
          <p:nvPr/>
        </p:nvSpPr>
        <p:spPr>
          <a:xfrm>
            <a:off x="308730" y="5568316"/>
            <a:ext cx="5705408" cy="369332"/>
          </a:xfrm>
          <a:prstGeom prst="rect">
            <a:avLst/>
          </a:prstGeom>
        </p:spPr>
        <p:txBody>
          <a:bodyPr wrap="none">
            <a:spAutoFit/>
          </a:bodyPr>
          <a:lstStyle/>
          <a:p>
            <a:r>
              <a:rPr lang="en-US" altLang="ja-JP" dirty="0"/>
              <a:t>※</a:t>
            </a:r>
            <a:r>
              <a:rPr lang="ja-JP" altLang="en-US" dirty="0"/>
              <a:t>野獣の本性とは範囲攻撃と自分の移動力が上昇する</a:t>
            </a:r>
          </a:p>
        </p:txBody>
      </p:sp>
      <p:pic>
        <p:nvPicPr>
          <p:cNvPr id="7" name="図 6">
            <a:extLst>
              <a:ext uri="{FF2B5EF4-FFF2-40B4-BE49-F238E27FC236}">
                <a16:creationId xmlns:a16="http://schemas.microsoft.com/office/drawing/2014/main" id="{0D1778B0-1093-4717-B7A1-E5376D3201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66" y="2201792"/>
            <a:ext cx="2414611" cy="2414611"/>
          </a:xfrm>
          <a:prstGeom prst="rect">
            <a:avLst/>
          </a:prstGeom>
        </p:spPr>
      </p:pic>
      <p:sp>
        <p:nvSpPr>
          <p:cNvPr id="3" name="正方形/長方形 2">
            <a:extLst>
              <a:ext uri="{FF2B5EF4-FFF2-40B4-BE49-F238E27FC236}">
                <a16:creationId xmlns:a16="http://schemas.microsoft.com/office/drawing/2014/main" id="{ECFE67F5-5B18-4F21-9985-3000FD315F76}"/>
              </a:ext>
            </a:extLst>
          </p:cNvPr>
          <p:cNvSpPr/>
          <p:nvPr/>
        </p:nvSpPr>
        <p:spPr>
          <a:xfrm>
            <a:off x="2617697" y="4954519"/>
            <a:ext cx="1467068" cy="369332"/>
          </a:xfrm>
          <a:prstGeom prst="rect">
            <a:avLst/>
          </a:prstGeom>
        </p:spPr>
        <p:txBody>
          <a:bodyPr wrap="none">
            <a:spAutoFit/>
          </a:bodyPr>
          <a:lstStyle/>
          <a:p>
            <a:r>
              <a:rPr lang="ja-JP" altLang="en-US" dirty="0"/>
              <a:t>攻撃範囲　</a:t>
            </a:r>
            <a:r>
              <a:rPr lang="en-US" altLang="ja-JP" dirty="0"/>
              <a:t>1</a:t>
            </a:r>
            <a:endParaRPr lang="ja-JP" altLang="en-US" dirty="0"/>
          </a:p>
        </p:txBody>
      </p:sp>
      <p:pic>
        <p:nvPicPr>
          <p:cNvPr id="15" name="図 14">
            <a:extLst>
              <a:ext uri="{FF2B5EF4-FFF2-40B4-BE49-F238E27FC236}">
                <a16:creationId xmlns:a16="http://schemas.microsoft.com/office/drawing/2014/main" id="{11406AB3-CFBA-4702-BB48-D0D316A877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7186" y="62662"/>
            <a:ext cx="3837265" cy="3837265"/>
          </a:xfrm>
          <a:prstGeom prst="rect">
            <a:avLst/>
          </a:prstGeom>
        </p:spPr>
      </p:pic>
      <p:sp>
        <p:nvSpPr>
          <p:cNvPr id="16" name="正方形/長方形 15">
            <a:extLst>
              <a:ext uri="{FF2B5EF4-FFF2-40B4-BE49-F238E27FC236}">
                <a16:creationId xmlns:a16="http://schemas.microsoft.com/office/drawing/2014/main" id="{31314D79-12DF-4215-AEBA-6627DB3616C6}"/>
              </a:ext>
            </a:extLst>
          </p:cNvPr>
          <p:cNvSpPr/>
          <p:nvPr/>
        </p:nvSpPr>
        <p:spPr>
          <a:xfrm>
            <a:off x="274987" y="5988663"/>
            <a:ext cx="6186309" cy="369332"/>
          </a:xfrm>
          <a:prstGeom prst="rect">
            <a:avLst/>
          </a:prstGeom>
        </p:spPr>
        <p:txBody>
          <a:bodyPr wrap="none">
            <a:spAutoFit/>
          </a:bodyPr>
          <a:lstStyle/>
          <a:p>
            <a:r>
              <a:rPr lang="en-US" altLang="ja-JP" dirty="0"/>
              <a:t>※</a:t>
            </a:r>
            <a:r>
              <a:rPr lang="ja-JP" altLang="en-US" dirty="0"/>
              <a:t>野獣の本性が発動中にジャンプすると範囲攻撃ができる</a:t>
            </a:r>
          </a:p>
        </p:txBody>
      </p:sp>
      <p:sp>
        <p:nvSpPr>
          <p:cNvPr id="26" name="正方形/長方形 25">
            <a:extLst>
              <a:ext uri="{FF2B5EF4-FFF2-40B4-BE49-F238E27FC236}">
                <a16:creationId xmlns:a16="http://schemas.microsoft.com/office/drawing/2014/main" id="{526FDB77-DFAB-4F0A-95E0-B07D864E5470}"/>
              </a:ext>
            </a:extLst>
          </p:cNvPr>
          <p:cNvSpPr/>
          <p:nvPr/>
        </p:nvSpPr>
        <p:spPr>
          <a:xfrm>
            <a:off x="9493593" y="3506513"/>
            <a:ext cx="1595309" cy="369332"/>
          </a:xfrm>
          <a:prstGeom prst="rect">
            <a:avLst/>
          </a:prstGeom>
        </p:spPr>
        <p:txBody>
          <a:bodyPr wrap="none">
            <a:spAutoFit/>
          </a:bodyPr>
          <a:lstStyle/>
          <a:p>
            <a:r>
              <a:rPr lang="ja-JP" altLang="en-US" dirty="0"/>
              <a:t>攻撃範囲　</a:t>
            </a:r>
            <a:r>
              <a:rPr lang="en-US" altLang="ja-JP" dirty="0"/>
              <a:t>10</a:t>
            </a:r>
            <a:endParaRPr lang="ja-JP" altLang="en-US" dirty="0"/>
          </a:p>
        </p:txBody>
      </p:sp>
    </p:spTree>
    <p:extLst>
      <p:ext uri="{BB962C8B-B14F-4D97-AF65-F5344CB8AC3E}">
        <p14:creationId xmlns:p14="http://schemas.microsoft.com/office/powerpoint/2010/main" val="3613085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64D6AA-DAB2-4B5B-B4E4-1B2570287AC8}"/>
              </a:ext>
            </a:extLst>
          </p:cNvPr>
          <p:cNvSpPr>
            <a:spLocks noGrp="1"/>
          </p:cNvSpPr>
          <p:nvPr>
            <p:ph type="title"/>
          </p:nvPr>
        </p:nvSpPr>
        <p:spPr>
          <a:xfrm>
            <a:off x="327212" y="365124"/>
            <a:ext cx="3195917" cy="1325563"/>
          </a:xfrm>
        </p:spPr>
        <p:txBody>
          <a:bodyPr/>
          <a:lstStyle/>
          <a:p>
            <a:r>
              <a:rPr kumimoji="1" lang="ja-JP" altLang="en-US" dirty="0"/>
              <a:t>レベル  １</a:t>
            </a:r>
          </a:p>
        </p:txBody>
      </p:sp>
      <p:sp>
        <p:nvSpPr>
          <p:cNvPr id="5" name="正方形/長方形 4">
            <a:extLst>
              <a:ext uri="{FF2B5EF4-FFF2-40B4-BE49-F238E27FC236}">
                <a16:creationId xmlns:a16="http://schemas.microsoft.com/office/drawing/2014/main" id="{D0FB6409-6D3E-47E5-8ED1-CC27607E34AC}"/>
              </a:ext>
            </a:extLst>
          </p:cNvPr>
          <p:cNvSpPr/>
          <p:nvPr/>
        </p:nvSpPr>
        <p:spPr>
          <a:xfrm>
            <a:off x="1685365" y="1506022"/>
            <a:ext cx="933269" cy="369332"/>
          </a:xfrm>
          <a:prstGeom prst="rect">
            <a:avLst/>
          </a:prstGeom>
        </p:spPr>
        <p:txBody>
          <a:bodyPr wrap="none">
            <a:spAutoFit/>
          </a:bodyPr>
          <a:lstStyle/>
          <a:p>
            <a:r>
              <a:rPr lang="en-US" altLang="ja-JP" dirty="0"/>
              <a:t>HP </a:t>
            </a:r>
            <a:r>
              <a:rPr lang="ja-JP" altLang="en-US" dirty="0"/>
              <a:t>　</a:t>
            </a:r>
            <a:r>
              <a:rPr lang="en-US" altLang="ja-JP" dirty="0"/>
              <a:t>5</a:t>
            </a:r>
            <a:endParaRPr lang="ja-JP" altLang="en-US" dirty="0"/>
          </a:p>
        </p:txBody>
      </p:sp>
      <p:sp>
        <p:nvSpPr>
          <p:cNvPr id="6" name="正方形/長方形 5">
            <a:extLst>
              <a:ext uri="{FF2B5EF4-FFF2-40B4-BE49-F238E27FC236}">
                <a16:creationId xmlns:a16="http://schemas.microsoft.com/office/drawing/2014/main" id="{C9640DEE-977E-4863-B2CF-BEB4D15C0ADD}"/>
              </a:ext>
            </a:extLst>
          </p:cNvPr>
          <p:cNvSpPr/>
          <p:nvPr/>
        </p:nvSpPr>
        <p:spPr>
          <a:xfrm>
            <a:off x="1677756" y="2601625"/>
            <a:ext cx="1236236" cy="369332"/>
          </a:xfrm>
          <a:prstGeom prst="rect">
            <a:avLst/>
          </a:prstGeom>
        </p:spPr>
        <p:txBody>
          <a:bodyPr wrap="none">
            <a:spAutoFit/>
          </a:bodyPr>
          <a:lstStyle/>
          <a:p>
            <a:r>
              <a:rPr lang="ja-JP" altLang="en-US" dirty="0"/>
              <a:t>攻撃力　</a:t>
            </a:r>
            <a:r>
              <a:rPr lang="en-US" altLang="ja-JP" dirty="0"/>
              <a:t>3</a:t>
            </a:r>
            <a:endParaRPr lang="ja-JP" altLang="en-US" dirty="0"/>
          </a:p>
        </p:txBody>
      </p:sp>
      <p:sp>
        <p:nvSpPr>
          <p:cNvPr id="7" name="正方形/長方形 6">
            <a:extLst>
              <a:ext uri="{FF2B5EF4-FFF2-40B4-BE49-F238E27FC236}">
                <a16:creationId xmlns:a16="http://schemas.microsoft.com/office/drawing/2014/main" id="{18B859A3-03A4-4D87-82BF-815F6A71BEF3}"/>
              </a:ext>
            </a:extLst>
          </p:cNvPr>
          <p:cNvSpPr/>
          <p:nvPr/>
        </p:nvSpPr>
        <p:spPr>
          <a:xfrm>
            <a:off x="1677756" y="2221467"/>
            <a:ext cx="1236236" cy="369332"/>
          </a:xfrm>
          <a:prstGeom prst="rect">
            <a:avLst/>
          </a:prstGeom>
        </p:spPr>
        <p:txBody>
          <a:bodyPr wrap="none">
            <a:spAutoFit/>
          </a:bodyPr>
          <a:lstStyle/>
          <a:p>
            <a:r>
              <a:rPr lang="ja-JP" altLang="en-US" dirty="0"/>
              <a:t>移動力　</a:t>
            </a:r>
            <a:r>
              <a:rPr lang="en-US" altLang="ja-JP" dirty="0"/>
              <a:t>1</a:t>
            </a:r>
            <a:endParaRPr lang="ja-JP" altLang="en-US" dirty="0"/>
          </a:p>
        </p:txBody>
      </p:sp>
      <p:sp>
        <p:nvSpPr>
          <p:cNvPr id="8" name="正方形/長方形 7">
            <a:extLst>
              <a:ext uri="{FF2B5EF4-FFF2-40B4-BE49-F238E27FC236}">
                <a16:creationId xmlns:a16="http://schemas.microsoft.com/office/drawing/2014/main" id="{AA7CEA27-3900-4FC3-BD8A-E909D6160075}"/>
              </a:ext>
            </a:extLst>
          </p:cNvPr>
          <p:cNvSpPr/>
          <p:nvPr/>
        </p:nvSpPr>
        <p:spPr>
          <a:xfrm>
            <a:off x="1685365" y="1849870"/>
            <a:ext cx="968535" cy="369332"/>
          </a:xfrm>
          <a:prstGeom prst="rect">
            <a:avLst/>
          </a:prstGeom>
        </p:spPr>
        <p:txBody>
          <a:bodyPr wrap="none">
            <a:spAutoFit/>
          </a:bodyPr>
          <a:lstStyle/>
          <a:p>
            <a:r>
              <a:rPr lang="en-US" altLang="ja-JP" dirty="0"/>
              <a:t>SA</a:t>
            </a:r>
            <a:r>
              <a:rPr lang="ja-JP" altLang="en-US" dirty="0"/>
              <a:t>　  </a:t>
            </a:r>
            <a:r>
              <a:rPr lang="en-US" altLang="ja-JP" dirty="0"/>
              <a:t>1</a:t>
            </a:r>
            <a:endParaRPr lang="ja-JP" altLang="en-US" dirty="0"/>
          </a:p>
        </p:txBody>
      </p:sp>
      <p:sp>
        <p:nvSpPr>
          <p:cNvPr id="9" name="正方形/長方形 8">
            <a:extLst>
              <a:ext uri="{FF2B5EF4-FFF2-40B4-BE49-F238E27FC236}">
                <a16:creationId xmlns:a16="http://schemas.microsoft.com/office/drawing/2014/main" id="{588E9855-1EE5-44D4-8FB4-A4E2BBE3D0A6}"/>
              </a:ext>
            </a:extLst>
          </p:cNvPr>
          <p:cNvSpPr/>
          <p:nvPr/>
        </p:nvSpPr>
        <p:spPr>
          <a:xfrm>
            <a:off x="1687183" y="4045136"/>
            <a:ext cx="1236236" cy="369332"/>
          </a:xfrm>
          <a:prstGeom prst="rect">
            <a:avLst/>
          </a:prstGeom>
        </p:spPr>
        <p:txBody>
          <a:bodyPr wrap="none">
            <a:spAutoFit/>
          </a:bodyPr>
          <a:lstStyle/>
          <a:p>
            <a:r>
              <a:rPr lang="ja-JP" altLang="en-US" dirty="0"/>
              <a:t>防御力　</a:t>
            </a:r>
            <a:r>
              <a:rPr lang="en-US" altLang="ja-JP" dirty="0"/>
              <a:t>5</a:t>
            </a:r>
            <a:endParaRPr lang="ja-JP" altLang="en-US" dirty="0"/>
          </a:p>
        </p:txBody>
      </p:sp>
      <p:sp>
        <p:nvSpPr>
          <p:cNvPr id="10" name="正方形/長方形 9">
            <a:extLst>
              <a:ext uri="{FF2B5EF4-FFF2-40B4-BE49-F238E27FC236}">
                <a16:creationId xmlns:a16="http://schemas.microsoft.com/office/drawing/2014/main" id="{6FF3FF3D-B29F-4DDD-99CC-9EE9648CB899}"/>
              </a:ext>
            </a:extLst>
          </p:cNvPr>
          <p:cNvSpPr/>
          <p:nvPr/>
        </p:nvSpPr>
        <p:spPr>
          <a:xfrm>
            <a:off x="241465" y="4846460"/>
            <a:ext cx="3877985" cy="369332"/>
          </a:xfrm>
          <a:prstGeom prst="rect">
            <a:avLst/>
          </a:prstGeom>
        </p:spPr>
        <p:txBody>
          <a:bodyPr wrap="none">
            <a:spAutoFit/>
          </a:bodyPr>
          <a:lstStyle/>
          <a:p>
            <a:r>
              <a:rPr lang="en-US" altLang="ja-JP" dirty="0"/>
              <a:t>※</a:t>
            </a:r>
            <a:r>
              <a:rPr lang="ja-JP" altLang="en-US" dirty="0"/>
              <a:t>防御力は時間がなければ省きます</a:t>
            </a:r>
          </a:p>
        </p:txBody>
      </p:sp>
      <p:sp>
        <p:nvSpPr>
          <p:cNvPr id="11" name="正方形/長方形 10">
            <a:extLst>
              <a:ext uri="{FF2B5EF4-FFF2-40B4-BE49-F238E27FC236}">
                <a16:creationId xmlns:a16="http://schemas.microsoft.com/office/drawing/2014/main" id="{0CD8DB7A-2638-4603-8101-425A82B1D236}"/>
              </a:ext>
            </a:extLst>
          </p:cNvPr>
          <p:cNvSpPr/>
          <p:nvPr/>
        </p:nvSpPr>
        <p:spPr>
          <a:xfrm>
            <a:off x="5604755" y="643184"/>
            <a:ext cx="2822070" cy="769441"/>
          </a:xfrm>
          <a:prstGeom prst="rect">
            <a:avLst/>
          </a:prstGeom>
        </p:spPr>
        <p:txBody>
          <a:bodyPr wrap="square">
            <a:spAutoFit/>
          </a:bodyPr>
          <a:lstStyle/>
          <a:p>
            <a:r>
              <a:rPr lang="ja-JP" altLang="en-US" sz="4400" dirty="0"/>
              <a:t>レベル  </a:t>
            </a:r>
            <a:r>
              <a:rPr lang="en-US" altLang="ja-JP" sz="4400" dirty="0"/>
              <a:t>5</a:t>
            </a:r>
            <a:endParaRPr lang="ja-JP" altLang="en-US" sz="4400" dirty="0"/>
          </a:p>
        </p:txBody>
      </p:sp>
      <p:sp>
        <p:nvSpPr>
          <p:cNvPr id="14" name="正方形/長方形 13">
            <a:extLst>
              <a:ext uri="{FF2B5EF4-FFF2-40B4-BE49-F238E27FC236}">
                <a16:creationId xmlns:a16="http://schemas.microsoft.com/office/drawing/2014/main" id="{B8B7A237-F6D7-420D-A4DB-D180AC34FD5C}"/>
              </a:ext>
            </a:extLst>
          </p:cNvPr>
          <p:cNvSpPr/>
          <p:nvPr/>
        </p:nvSpPr>
        <p:spPr>
          <a:xfrm>
            <a:off x="1677756" y="2949532"/>
            <a:ext cx="1782860" cy="369332"/>
          </a:xfrm>
          <a:prstGeom prst="rect">
            <a:avLst/>
          </a:prstGeom>
        </p:spPr>
        <p:txBody>
          <a:bodyPr wrap="none">
            <a:spAutoFit/>
          </a:bodyPr>
          <a:lstStyle/>
          <a:p>
            <a:r>
              <a:rPr lang="ja-JP" altLang="en-US" dirty="0"/>
              <a:t>大きさ　</a:t>
            </a:r>
            <a:r>
              <a:rPr lang="en-US" altLang="ja-JP" dirty="0"/>
              <a:t>0.1</a:t>
            </a:r>
            <a:r>
              <a:rPr lang="ja-JP" altLang="en-US" dirty="0"/>
              <a:t>か</a:t>
            </a:r>
            <a:r>
              <a:rPr lang="en-US" altLang="ja-JP" dirty="0"/>
              <a:t>1</a:t>
            </a:r>
            <a:endParaRPr lang="ja-JP" altLang="en-US" dirty="0"/>
          </a:p>
        </p:txBody>
      </p:sp>
      <p:sp>
        <p:nvSpPr>
          <p:cNvPr id="15" name="正方形/長方形 14">
            <a:extLst>
              <a:ext uri="{FF2B5EF4-FFF2-40B4-BE49-F238E27FC236}">
                <a16:creationId xmlns:a16="http://schemas.microsoft.com/office/drawing/2014/main" id="{C17FCDC5-1982-47FB-9F2C-CFC19F33C2B8}"/>
              </a:ext>
            </a:extLst>
          </p:cNvPr>
          <p:cNvSpPr/>
          <p:nvPr/>
        </p:nvSpPr>
        <p:spPr>
          <a:xfrm>
            <a:off x="1660123" y="3308265"/>
            <a:ext cx="3316934" cy="369332"/>
          </a:xfrm>
          <a:prstGeom prst="rect">
            <a:avLst/>
          </a:prstGeom>
        </p:spPr>
        <p:txBody>
          <a:bodyPr wrap="none">
            <a:spAutoFit/>
          </a:bodyPr>
          <a:lstStyle/>
          <a:p>
            <a:r>
              <a:rPr lang="ja-JP" altLang="en-US" dirty="0"/>
              <a:t>初期の特殊攻撃  遠距離攻撃　</a:t>
            </a:r>
          </a:p>
        </p:txBody>
      </p:sp>
      <p:sp>
        <p:nvSpPr>
          <p:cNvPr id="16" name="正方形/長方形 15">
            <a:extLst>
              <a:ext uri="{FF2B5EF4-FFF2-40B4-BE49-F238E27FC236}">
                <a16:creationId xmlns:a16="http://schemas.microsoft.com/office/drawing/2014/main" id="{E8FD7CF9-8768-4561-ACE5-E97A4A0E7FFF}"/>
              </a:ext>
            </a:extLst>
          </p:cNvPr>
          <p:cNvSpPr/>
          <p:nvPr/>
        </p:nvSpPr>
        <p:spPr>
          <a:xfrm>
            <a:off x="1660123" y="3688595"/>
            <a:ext cx="1757212" cy="369332"/>
          </a:xfrm>
          <a:prstGeom prst="rect">
            <a:avLst/>
          </a:prstGeom>
        </p:spPr>
        <p:txBody>
          <a:bodyPr wrap="none">
            <a:spAutoFit/>
          </a:bodyPr>
          <a:lstStyle/>
          <a:p>
            <a:r>
              <a:rPr lang="ja-JP" altLang="en-US" dirty="0"/>
              <a:t>ジャンプ力　</a:t>
            </a:r>
            <a:r>
              <a:rPr lang="en-US" altLang="ja-JP" dirty="0"/>
              <a:t>0</a:t>
            </a:r>
            <a:endParaRPr lang="ja-JP" altLang="en-US" dirty="0"/>
          </a:p>
        </p:txBody>
      </p:sp>
      <p:sp>
        <p:nvSpPr>
          <p:cNvPr id="17" name="正方形/長方形 16">
            <a:extLst>
              <a:ext uri="{FF2B5EF4-FFF2-40B4-BE49-F238E27FC236}">
                <a16:creationId xmlns:a16="http://schemas.microsoft.com/office/drawing/2014/main" id="{A8A8BC5E-4473-4F0F-9480-6604112A07DB}"/>
              </a:ext>
            </a:extLst>
          </p:cNvPr>
          <p:cNvSpPr/>
          <p:nvPr/>
        </p:nvSpPr>
        <p:spPr>
          <a:xfrm>
            <a:off x="212611" y="5210731"/>
            <a:ext cx="4801314" cy="369332"/>
          </a:xfrm>
          <a:prstGeom prst="rect">
            <a:avLst/>
          </a:prstGeom>
        </p:spPr>
        <p:txBody>
          <a:bodyPr wrap="none">
            <a:spAutoFit/>
          </a:bodyPr>
          <a:lstStyle/>
          <a:p>
            <a:r>
              <a:rPr lang="en-US" altLang="ja-JP" dirty="0"/>
              <a:t>※</a:t>
            </a:r>
            <a:r>
              <a:rPr lang="ja-JP" altLang="en-US" dirty="0"/>
              <a:t>数字は調整によって変更になる場合がある</a:t>
            </a:r>
          </a:p>
        </p:txBody>
      </p:sp>
      <p:sp>
        <p:nvSpPr>
          <p:cNvPr id="18" name="正方形/長方形 17">
            <a:extLst>
              <a:ext uri="{FF2B5EF4-FFF2-40B4-BE49-F238E27FC236}">
                <a16:creationId xmlns:a16="http://schemas.microsoft.com/office/drawing/2014/main" id="{8C111608-0366-44C5-B920-F8D8315B6675}"/>
              </a:ext>
            </a:extLst>
          </p:cNvPr>
          <p:cNvSpPr/>
          <p:nvPr/>
        </p:nvSpPr>
        <p:spPr>
          <a:xfrm>
            <a:off x="7558498" y="1652935"/>
            <a:ext cx="1061509" cy="369332"/>
          </a:xfrm>
          <a:prstGeom prst="rect">
            <a:avLst/>
          </a:prstGeom>
        </p:spPr>
        <p:txBody>
          <a:bodyPr wrap="none">
            <a:spAutoFit/>
          </a:bodyPr>
          <a:lstStyle/>
          <a:p>
            <a:r>
              <a:rPr lang="en-US" altLang="ja-JP" dirty="0"/>
              <a:t>HP </a:t>
            </a:r>
            <a:r>
              <a:rPr lang="ja-JP" altLang="en-US" dirty="0"/>
              <a:t>　</a:t>
            </a:r>
            <a:r>
              <a:rPr lang="en-US" altLang="ja-JP" dirty="0"/>
              <a:t>25</a:t>
            </a:r>
            <a:endParaRPr lang="ja-JP" altLang="en-US" dirty="0"/>
          </a:p>
        </p:txBody>
      </p:sp>
      <p:sp>
        <p:nvSpPr>
          <p:cNvPr id="19" name="正方形/長方形 18">
            <a:extLst>
              <a:ext uri="{FF2B5EF4-FFF2-40B4-BE49-F238E27FC236}">
                <a16:creationId xmlns:a16="http://schemas.microsoft.com/office/drawing/2014/main" id="{40DE2828-F3A5-4EA9-825E-DB565AFF4C47}"/>
              </a:ext>
            </a:extLst>
          </p:cNvPr>
          <p:cNvSpPr/>
          <p:nvPr/>
        </p:nvSpPr>
        <p:spPr>
          <a:xfrm>
            <a:off x="212611" y="5562769"/>
            <a:ext cx="3248005" cy="369332"/>
          </a:xfrm>
          <a:prstGeom prst="rect">
            <a:avLst/>
          </a:prstGeom>
        </p:spPr>
        <p:txBody>
          <a:bodyPr wrap="none">
            <a:spAutoFit/>
          </a:bodyPr>
          <a:lstStyle/>
          <a:p>
            <a:r>
              <a:rPr lang="en-US" altLang="ja-JP" dirty="0"/>
              <a:t>※SA</a:t>
            </a:r>
            <a:r>
              <a:rPr lang="ja-JP" altLang="en-US" dirty="0"/>
              <a:t>は特殊攻撃が使える回数</a:t>
            </a:r>
          </a:p>
        </p:txBody>
      </p:sp>
      <p:sp>
        <p:nvSpPr>
          <p:cNvPr id="20" name="正方形/長方形 19">
            <a:extLst>
              <a:ext uri="{FF2B5EF4-FFF2-40B4-BE49-F238E27FC236}">
                <a16:creationId xmlns:a16="http://schemas.microsoft.com/office/drawing/2014/main" id="{320AC24E-76F8-439B-BFAE-A4E43F495013}"/>
              </a:ext>
            </a:extLst>
          </p:cNvPr>
          <p:cNvSpPr/>
          <p:nvPr/>
        </p:nvSpPr>
        <p:spPr>
          <a:xfrm>
            <a:off x="231905" y="5930932"/>
            <a:ext cx="5187639" cy="369332"/>
          </a:xfrm>
          <a:prstGeom prst="rect">
            <a:avLst/>
          </a:prstGeom>
        </p:spPr>
        <p:txBody>
          <a:bodyPr wrap="none">
            <a:spAutoFit/>
          </a:bodyPr>
          <a:lstStyle/>
          <a:p>
            <a:r>
              <a:rPr lang="en-US" altLang="ja-JP" dirty="0"/>
              <a:t>※</a:t>
            </a:r>
            <a:r>
              <a:rPr lang="ja-JP" altLang="en-US" dirty="0"/>
              <a:t>できたら時間が経つごとに</a:t>
            </a:r>
            <a:r>
              <a:rPr lang="en-US" altLang="ja-JP" dirty="0"/>
              <a:t>HP</a:t>
            </a:r>
            <a:r>
              <a:rPr lang="ja-JP" altLang="en-US" dirty="0"/>
              <a:t>と</a:t>
            </a:r>
            <a:r>
              <a:rPr lang="en-US" altLang="ja-JP" dirty="0"/>
              <a:t>SA</a:t>
            </a:r>
            <a:r>
              <a:rPr lang="ja-JP" altLang="en-US" dirty="0"/>
              <a:t>の自然回復</a:t>
            </a:r>
          </a:p>
        </p:txBody>
      </p:sp>
      <p:sp>
        <p:nvSpPr>
          <p:cNvPr id="21" name="正方形/長方形 20">
            <a:extLst>
              <a:ext uri="{FF2B5EF4-FFF2-40B4-BE49-F238E27FC236}">
                <a16:creationId xmlns:a16="http://schemas.microsoft.com/office/drawing/2014/main" id="{3D5F6840-70BD-4875-9542-BAD63D352227}"/>
              </a:ext>
            </a:extLst>
          </p:cNvPr>
          <p:cNvSpPr/>
          <p:nvPr/>
        </p:nvSpPr>
        <p:spPr>
          <a:xfrm>
            <a:off x="7558498" y="2022267"/>
            <a:ext cx="1159078" cy="369332"/>
          </a:xfrm>
          <a:prstGeom prst="rect">
            <a:avLst/>
          </a:prstGeom>
        </p:spPr>
        <p:txBody>
          <a:bodyPr wrap="square">
            <a:spAutoFit/>
          </a:bodyPr>
          <a:lstStyle/>
          <a:p>
            <a:r>
              <a:rPr lang="en-US" altLang="ja-JP" dirty="0"/>
              <a:t>SA</a:t>
            </a:r>
            <a:r>
              <a:rPr lang="ja-JP" altLang="en-US" dirty="0"/>
              <a:t>　  </a:t>
            </a:r>
            <a:r>
              <a:rPr lang="en-US" altLang="ja-JP" dirty="0"/>
              <a:t>5</a:t>
            </a:r>
            <a:endParaRPr lang="ja-JP" altLang="en-US" dirty="0"/>
          </a:p>
        </p:txBody>
      </p:sp>
      <p:sp>
        <p:nvSpPr>
          <p:cNvPr id="22" name="正方形/長方形 21">
            <a:extLst>
              <a:ext uri="{FF2B5EF4-FFF2-40B4-BE49-F238E27FC236}">
                <a16:creationId xmlns:a16="http://schemas.microsoft.com/office/drawing/2014/main" id="{D1BF1F93-936E-4DF7-9C64-AEC4A19C7605}"/>
              </a:ext>
            </a:extLst>
          </p:cNvPr>
          <p:cNvSpPr/>
          <p:nvPr/>
        </p:nvSpPr>
        <p:spPr>
          <a:xfrm>
            <a:off x="7519919" y="2406959"/>
            <a:ext cx="1236236" cy="369332"/>
          </a:xfrm>
          <a:prstGeom prst="rect">
            <a:avLst/>
          </a:prstGeom>
        </p:spPr>
        <p:txBody>
          <a:bodyPr wrap="none">
            <a:spAutoFit/>
          </a:bodyPr>
          <a:lstStyle/>
          <a:p>
            <a:r>
              <a:rPr lang="ja-JP" altLang="en-US" dirty="0"/>
              <a:t>移動力　</a:t>
            </a:r>
            <a:r>
              <a:rPr lang="en-US" altLang="ja-JP" dirty="0"/>
              <a:t>2</a:t>
            </a:r>
            <a:endParaRPr lang="ja-JP" altLang="en-US" dirty="0"/>
          </a:p>
        </p:txBody>
      </p:sp>
      <p:sp>
        <p:nvSpPr>
          <p:cNvPr id="23" name="正方形/長方形 22">
            <a:extLst>
              <a:ext uri="{FF2B5EF4-FFF2-40B4-BE49-F238E27FC236}">
                <a16:creationId xmlns:a16="http://schemas.microsoft.com/office/drawing/2014/main" id="{FE70AB23-9BEB-4F64-9B7E-BBB11C2691AD}"/>
              </a:ext>
            </a:extLst>
          </p:cNvPr>
          <p:cNvSpPr/>
          <p:nvPr/>
        </p:nvSpPr>
        <p:spPr>
          <a:xfrm>
            <a:off x="7519919" y="2791651"/>
            <a:ext cx="1364476" cy="369332"/>
          </a:xfrm>
          <a:prstGeom prst="rect">
            <a:avLst/>
          </a:prstGeom>
        </p:spPr>
        <p:txBody>
          <a:bodyPr wrap="none">
            <a:spAutoFit/>
          </a:bodyPr>
          <a:lstStyle/>
          <a:p>
            <a:r>
              <a:rPr lang="ja-JP" altLang="en-US" dirty="0"/>
              <a:t>攻撃力　</a:t>
            </a:r>
            <a:r>
              <a:rPr lang="en-US" altLang="ja-JP" dirty="0"/>
              <a:t>15</a:t>
            </a:r>
            <a:endParaRPr lang="ja-JP" altLang="en-US" dirty="0"/>
          </a:p>
        </p:txBody>
      </p:sp>
      <p:sp>
        <p:nvSpPr>
          <p:cNvPr id="24" name="正方形/長方形 23">
            <a:extLst>
              <a:ext uri="{FF2B5EF4-FFF2-40B4-BE49-F238E27FC236}">
                <a16:creationId xmlns:a16="http://schemas.microsoft.com/office/drawing/2014/main" id="{97C77856-EA0F-4E10-A887-886F9B93D855}"/>
              </a:ext>
            </a:extLst>
          </p:cNvPr>
          <p:cNvSpPr/>
          <p:nvPr/>
        </p:nvSpPr>
        <p:spPr>
          <a:xfrm>
            <a:off x="7519918" y="3178638"/>
            <a:ext cx="1875093" cy="369332"/>
          </a:xfrm>
          <a:prstGeom prst="rect">
            <a:avLst/>
          </a:prstGeom>
        </p:spPr>
        <p:txBody>
          <a:bodyPr wrap="square">
            <a:spAutoFit/>
          </a:bodyPr>
          <a:lstStyle/>
          <a:p>
            <a:r>
              <a:rPr lang="ja-JP" altLang="en-US" dirty="0"/>
              <a:t>大きさ　</a:t>
            </a:r>
            <a:r>
              <a:rPr lang="en-US" altLang="ja-JP" dirty="0"/>
              <a:t>0.5</a:t>
            </a:r>
            <a:r>
              <a:rPr lang="ja-JP" altLang="en-US" dirty="0"/>
              <a:t>か</a:t>
            </a:r>
            <a:r>
              <a:rPr lang="en-US" altLang="ja-JP" dirty="0"/>
              <a:t>2</a:t>
            </a:r>
            <a:endParaRPr lang="ja-JP" altLang="en-US" dirty="0"/>
          </a:p>
        </p:txBody>
      </p:sp>
      <p:sp>
        <p:nvSpPr>
          <p:cNvPr id="25" name="正方形/長方形 24">
            <a:extLst>
              <a:ext uri="{FF2B5EF4-FFF2-40B4-BE49-F238E27FC236}">
                <a16:creationId xmlns:a16="http://schemas.microsoft.com/office/drawing/2014/main" id="{F3B0A85B-E035-4FCC-A30E-4E282122FE12}"/>
              </a:ext>
            </a:extLst>
          </p:cNvPr>
          <p:cNvSpPr/>
          <p:nvPr/>
        </p:nvSpPr>
        <p:spPr>
          <a:xfrm>
            <a:off x="7466379" y="3580985"/>
            <a:ext cx="3583032" cy="369332"/>
          </a:xfrm>
          <a:prstGeom prst="rect">
            <a:avLst/>
          </a:prstGeom>
        </p:spPr>
        <p:txBody>
          <a:bodyPr wrap="none">
            <a:spAutoFit/>
          </a:bodyPr>
          <a:lstStyle/>
          <a:p>
            <a:r>
              <a:rPr lang="ja-JP" altLang="en-US" dirty="0"/>
              <a:t>特殊攻撃　遠距離攻撃</a:t>
            </a:r>
            <a:r>
              <a:rPr lang="en-US" altLang="ja-JP" dirty="0"/>
              <a:t>+</a:t>
            </a:r>
            <a:r>
              <a:rPr lang="ja-JP" altLang="en-US" dirty="0"/>
              <a:t>範囲攻撃</a:t>
            </a:r>
          </a:p>
        </p:txBody>
      </p:sp>
      <p:sp>
        <p:nvSpPr>
          <p:cNvPr id="26" name="正方形/長方形 25">
            <a:extLst>
              <a:ext uri="{FF2B5EF4-FFF2-40B4-BE49-F238E27FC236}">
                <a16:creationId xmlns:a16="http://schemas.microsoft.com/office/drawing/2014/main" id="{9ACE83DE-C2D6-4F3E-9BEB-7D47D765E81A}"/>
              </a:ext>
            </a:extLst>
          </p:cNvPr>
          <p:cNvSpPr/>
          <p:nvPr/>
        </p:nvSpPr>
        <p:spPr>
          <a:xfrm>
            <a:off x="241465" y="6289150"/>
            <a:ext cx="4108817" cy="369332"/>
          </a:xfrm>
          <a:prstGeom prst="rect">
            <a:avLst/>
          </a:prstGeom>
        </p:spPr>
        <p:txBody>
          <a:bodyPr wrap="none">
            <a:spAutoFit/>
          </a:bodyPr>
          <a:lstStyle/>
          <a:p>
            <a:r>
              <a:rPr lang="en-US" altLang="ja-JP" dirty="0"/>
              <a:t>※</a:t>
            </a:r>
            <a:r>
              <a:rPr lang="ja-JP" altLang="en-US" dirty="0"/>
              <a:t>特殊攻撃はスキルと思ってください</a:t>
            </a:r>
          </a:p>
        </p:txBody>
      </p:sp>
      <p:sp>
        <p:nvSpPr>
          <p:cNvPr id="27" name="正方形/長方形 26">
            <a:extLst>
              <a:ext uri="{FF2B5EF4-FFF2-40B4-BE49-F238E27FC236}">
                <a16:creationId xmlns:a16="http://schemas.microsoft.com/office/drawing/2014/main" id="{A4926732-F961-4B38-9464-93238DB5BB01}"/>
              </a:ext>
            </a:extLst>
          </p:cNvPr>
          <p:cNvSpPr/>
          <p:nvPr/>
        </p:nvSpPr>
        <p:spPr>
          <a:xfrm>
            <a:off x="7466379" y="3983332"/>
            <a:ext cx="1757212" cy="369332"/>
          </a:xfrm>
          <a:prstGeom prst="rect">
            <a:avLst/>
          </a:prstGeom>
        </p:spPr>
        <p:txBody>
          <a:bodyPr wrap="none">
            <a:spAutoFit/>
          </a:bodyPr>
          <a:lstStyle/>
          <a:p>
            <a:r>
              <a:rPr lang="ja-JP" altLang="en-US" dirty="0"/>
              <a:t>ジャンプ力　</a:t>
            </a:r>
            <a:r>
              <a:rPr lang="en-US" altLang="ja-JP" dirty="0"/>
              <a:t>0</a:t>
            </a:r>
            <a:endParaRPr lang="ja-JP" altLang="en-US" dirty="0"/>
          </a:p>
        </p:txBody>
      </p:sp>
      <p:sp>
        <p:nvSpPr>
          <p:cNvPr id="28" name="正方形/長方形 27">
            <a:extLst>
              <a:ext uri="{FF2B5EF4-FFF2-40B4-BE49-F238E27FC236}">
                <a16:creationId xmlns:a16="http://schemas.microsoft.com/office/drawing/2014/main" id="{87CDCF13-E78B-4D56-82A7-02121DCFEFD8}"/>
              </a:ext>
            </a:extLst>
          </p:cNvPr>
          <p:cNvSpPr/>
          <p:nvPr/>
        </p:nvSpPr>
        <p:spPr>
          <a:xfrm>
            <a:off x="7448988" y="4340395"/>
            <a:ext cx="1364476" cy="369332"/>
          </a:xfrm>
          <a:prstGeom prst="rect">
            <a:avLst/>
          </a:prstGeom>
        </p:spPr>
        <p:txBody>
          <a:bodyPr wrap="none">
            <a:spAutoFit/>
          </a:bodyPr>
          <a:lstStyle/>
          <a:p>
            <a:r>
              <a:rPr lang="ja-JP" altLang="en-US" dirty="0"/>
              <a:t>防御力　</a:t>
            </a:r>
            <a:r>
              <a:rPr lang="en-US" altLang="ja-JP" dirty="0"/>
              <a:t>25</a:t>
            </a:r>
            <a:endParaRPr lang="ja-JP" altLang="en-US" dirty="0"/>
          </a:p>
        </p:txBody>
      </p:sp>
      <p:sp>
        <p:nvSpPr>
          <p:cNvPr id="31" name="正方形/長方形 30">
            <a:extLst>
              <a:ext uri="{FF2B5EF4-FFF2-40B4-BE49-F238E27FC236}">
                <a16:creationId xmlns:a16="http://schemas.microsoft.com/office/drawing/2014/main" id="{4CAEBA19-DE01-44AB-92DF-4A8CCE48A254}"/>
              </a:ext>
            </a:extLst>
          </p:cNvPr>
          <p:cNvSpPr/>
          <p:nvPr/>
        </p:nvSpPr>
        <p:spPr>
          <a:xfrm>
            <a:off x="6219670" y="5464463"/>
            <a:ext cx="4108817" cy="369332"/>
          </a:xfrm>
          <a:prstGeom prst="rect">
            <a:avLst/>
          </a:prstGeom>
        </p:spPr>
        <p:txBody>
          <a:bodyPr wrap="none">
            <a:spAutoFit/>
          </a:bodyPr>
          <a:lstStyle/>
          <a:p>
            <a:r>
              <a:rPr lang="en-US" altLang="ja-JP" dirty="0"/>
              <a:t>※</a:t>
            </a:r>
            <a:r>
              <a:rPr lang="ja-JP" altLang="en-US" dirty="0"/>
              <a:t>遠距離攻撃は弾みたいなものを出す</a:t>
            </a:r>
          </a:p>
        </p:txBody>
      </p:sp>
      <p:sp>
        <p:nvSpPr>
          <p:cNvPr id="3" name="正方形/長方形 2">
            <a:extLst>
              <a:ext uri="{FF2B5EF4-FFF2-40B4-BE49-F238E27FC236}">
                <a16:creationId xmlns:a16="http://schemas.microsoft.com/office/drawing/2014/main" id="{6E91E4C8-D636-439D-94EA-CC7F4D3B72DE}"/>
              </a:ext>
            </a:extLst>
          </p:cNvPr>
          <p:cNvSpPr/>
          <p:nvPr/>
        </p:nvSpPr>
        <p:spPr>
          <a:xfrm>
            <a:off x="1685365" y="4385670"/>
            <a:ext cx="1654620" cy="369332"/>
          </a:xfrm>
          <a:prstGeom prst="rect">
            <a:avLst/>
          </a:prstGeom>
        </p:spPr>
        <p:txBody>
          <a:bodyPr wrap="none">
            <a:spAutoFit/>
          </a:bodyPr>
          <a:lstStyle/>
          <a:p>
            <a:r>
              <a:rPr lang="ja-JP" altLang="en-US" dirty="0"/>
              <a:t>攻撃範囲　</a:t>
            </a:r>
            <a:r>
              <a:rPr lang="en-US" altLang="ja-JP" dirty="0"/>
              <a:t>0.1</a:t>
            </a:r>
            <a:endParaRPr lang="ja-JP" altLang="en-US" dirty="0"/>
          </a:p>
        </p:txBody>
      </p:sp>
      <p:sp>
        <p:nvSpPr>
          <p:cNvPr id="4" name="正方形/長方形 3">
            <a:extLst>
              <a:ext uri="{FF2B5EF4-FFF2-40B4-BE49-F238E27FC236}">
                <a16:creationId xmlns:a16="http://schemas.microsoft.com/office/drawing/2014/main" id="{7B63BC16-58C7-40E2-9CD4-F88089908FF8}"/>
              </a:ext>
            </a:extLst>
          </p:cNvPr>
          <p:cNvSpPr/>
          <p:nvPr/>
        </p:nvSpPr>
        <p:spPr>
          <a:xfrm>
            <a:off x="7461812" y="4692784"/>
            <a:ext cx="1654620" cy="369332"/>
          </a:xfrm>
          <a:prstGeom prst="rect">
            <a:avLst/>
          </a:prstGeom>
        </p:spPr>
        <p:txBody>
          <a:bodyPr wrap="none">
            <a:spAutoFit/>
          </a:bodyPr>
          <a:lstStyle/>
          <a:p>
            <a:r>
              <a:rPr lang="ja-JP" altLang="en-US" dirty="0"/>
              <a:t>攻撃範囲　</a:t>
            </a:r>
            <a:r>
              <a:rPr lang="en-US" altLang="ja-JP" dirty="0"/>
              <a:t>0.5</a:t>
            </a:r>
            <a:endParaRPr lang="ja-JP" altLang="en-US" dirty="0"/>
          </a:p>
        </p:txBody>
      </p:sp>
      <p:pic>
        <p:nvPicPr>
          <p:cNvPr id="29" name="図 28">
            <a:extLst>
              <a:ext uri="{FF2B5EF4-FFF2-40B4-BE49-F238E27FC236}">
                <a16:creationId xmlns:a16="http://schemas.microsoft.com/office/drawing/2014/main" id="{9F98864A-26F3-448D-8A94-AF2F5CC2B9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382" y="2143466"/>
            <a:ext cx="1151357" cy="1092350"/>
          </a:xfrm>
          <a:prstGeom prst="rect">
            <a:avLst/>
          </a:prstGeom>
        </p:spPr>
      </p:pic>
      <p:pic>
        <p:nvPicPr>
          <p:cNvPr id="33" name="図 32">
            <a:extLst>
              <a:ext uri="{FF2B5EF4-FFF2-40B4-BE49-F238E27FC236}">
                <a16:creationId xmlns:a16="http://schemas.microsoft.com/office/drawing/2014/main" id="{10A594DE-F0D9-487C-A9EC-4B2444B5FF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9217" y="1993883"/>
            <a:ext cx="1860610" cy="1765254"/>
          </a:xfrm>
          <a:prstGeom prst="rect">
            <a:avLst/>
          </a:prstGeom>
        </p:spPr>
      </p:pic>
      <p:sp>
        <p:nvSpPr>
          <p:cNvPr id="34" name="正方形/長方形 33">
            <a:extLst>
              <a:ext uri="{FF2B5EF4-FFF2-40B4-BE49-F238E27FC236}">
                <a16:creationId xmlns:a16="http://schemas.microsoft.com/office/drawing/2014/main" id="{3F3503AE-1D07-4D1B-B8E6-219F446D3E4F}"/>
              </a:ext>
            </a:extLst>
          </p:cNvPr>
          <p:cNvSpPr/>
          <p:nvPr/>
        </p:nvSpPr>
        <p:spPr>
          <a:xfrm>
            <a:off x="6204917" y="5804583"/>
            <a:ext cx="2492990" cy="369332"/>
          </a:xfrm>
          <a:prstGeom prst="rect">
            <a:avLst/>
          </a:prstGeom>
        </p:spPr>
        <p:txBody>
          <a:bodyPr wrap="none">
            <a:spAutoFit/>
          </a:bodyPr>
          <a:lstStyle/>
          <a:p>
            <a:r>
              <a:rPr lang="en-US" altLang="ja-JP" dirty="0"/>
              <a:t>※</a:t>
            </a:r>
            <a:r>
              <a:rPr lang="ja-JP" altLang="en-US" dirty="0"/>
              <a:t>範囲攻撃は風を出す</a:t>
            </a:r>
          </a:p>
        </p:txBody>
      </p:sp>
      <p:sp>
        <p:nvSpPr>
          <p:cNvPr id="36" name="正方形/長方形 35">
            <a:extLst>
              <a:ext uri="{FF2B5EF4-FFF2-40B4-BE49-F238E27FC236}">
                <a16:creationId xmlns:a16="http://schemas.microsoft.com/office/drawing/2014/main" id="{75F00358-DE88-455A-84C3-E2F1591BABA1}"/>
              </a:ext>
            </a:extLst>
          </p:cNvPr>
          <p:cNvSpPr/>
          <p:nvPr/>
        </p:nvSpPr>
        <p:spPr>
          <a:xfrm>
            <a:off x="751508" y="1400947"/>
            <a:ext cx="415498" cy="369332"/>
          </a:xfrm>
          <a:prstGeom prst="rect">
            <a:avLst/>
          </a:prstGeom>
        </p:spPr>
        <p:txBody>
          <a:bodyPr wrap="none">
            <a:spAutoFit/>
          </a:bodyPr>
          <a:lstStyle/>
          <a:p>
            <a:r>
              <a:rPr lang="ja-JP" altLang="en-US" dirty="0"/>
              <a:t>空</a:t>
            </a:r>
          </a:p>
        </p:txBody>
      </p:sp>
    </p:spTree>
    <p:extLst>
      <p:ext uri="{BB962C8B-B14F-4D97-AF65-F5344CB8AC3E}">
        <p14:creationId xmlns:p14="http://schemas.microsoft.com/office/powerpoint/2010/main" val="33402020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370256-E3BA-430E-BDEB-60FC029C904C}"/>
              </a:ext>
            </a:extLst>
          </p:cNvPr>
          <p:cNvSpPr>
            <a:spLocks noGrp="1"/>
          </p:cNvSpPr>
          <p:nvPr>
            <p:ph type="title"/>
          </p:nvPr>
        </p:nvSpPr>
        <p:spPr>
          <a:xfrm>
            <a:off x="569259" y="553384"/>
            <a:ext cx="3680012" cy="1325563"/>
          </a:xfrm>
        </p:spPr>
        <p:txBody>
          <a:bodyPr/>
          <a:lstStyle/>
          <a:p>
            <a:r>
              <a:rPr lang="ja-JP" altLang="en-US" dirty="0"/>
              <a:t>レベル</a:t>
            </a:r>
            <a:r>
              <a:rPr lang="en-US" altLang="ja-JP" dirty="0"/>
              <a:t>10</a:t>
            </a:r>
            <a:endParaRPr kumimoji="1" lang="ja-JP" altLang="en-US" dirty="0"/>
          </a:p>
        </p:txBody>
      </p:sp>
      <p:sp>
        <p:nvSpPr>
          <p:cNvPr id="5" name="正方形/長方形 4">
            <a:extLst>
              <a:ext uri="{FF2B5EF4-FFF2-40B4-BE49-F238E27FC236}">
                <a16:creationId xmlns:a16="http://schemas.microsoft.com/office/drawing/2014/main" id="{2E0AB180-6CF1-4B0D-9DA7-5ADEEAC7B693}"/>
              </a:ext>
            </a:extLst>
          </p:cNvPr>
          <p:cNvSpPr/>
          <p:nvPr/>
        </p:nvSpPr>
        <p:spPr>
          <a:xfrm>
            <a:off x="2678610" y="1694281"/>
            <a:ext cx="1061509" cy="369332"/>
          </a:xfrm>
          <a:prstGeom prst="rect">
            <a:avLst/>
          </a:prstGeom>
        </p:spPr>
        <p:txBody>
          <a:bodyPr wrap="none">
            <a:spAutoFit/>
          </a:bodyPr>
          <a:lstStyle/>
          <a:p>
            <a:r>
              <a:rPr lang="en-US" altLang="ja-JP" dirty="0"/>
              <a:t>HP </a:t>
            </a:r>
            <a:r>
              <a:rPr lang="ja-JP" altLang="en-US" dirty="0"/>
              <a:t>　</a:t>
            </a:r>
            <a:r>
              <a:rPr lang="en-US" altLang="ja-JP" dirty="0"/>
              <a:t>50</a:t>
            </a:r>
            <a:endParaRPr lang="ja-JP" altLang="en-US" dirty="0"/>
          </a:p>
        </p:txBody>
      </p:sp>
      <p:sp>
        <p:nvSpPr>
          <p:cNvPr id="6" name="正方形/長方形 5">
            <a:extLst>
              <a:ext uri="{FF2B5EF4-FFF2-40B4-BE49-F238E27FC236}">
                <a16:creationId xmlns:a16="http://schemas.microsoft.com/office/drawing/2014/main" id="{25659151-CD89-4641-996C-758149A83BEC}"/>
              </a:ext>
            </a:extLst>
          </p:cNvPr>
          <p:cNvSpPr/>
          <p:nvPr/>
        </p:nvSpPr>
        <p:spPr>
          <a:xfrm>
            <a:off x="2660977" y="2063613"/>
            <a:ext cx="1096775" cy="369332"/>
          </a:xfrm>
          <a:prstGeom prst="rect">
            <a:avLst/>
          </a:prstGeom>
        </p:spPr>
        <p:txBody>
          <a:bodyPr wrap="none">
            <a:spAutoFit/>
          </a:bodyPr>
          <a:lstStyle/>
          <a:p>
            <a:r>
              <a:rPr lang="en-US" altLang="ja-JP" dirty="0"/>
              <a:t>SA</a:t>
            </a:r>
            <a:r>
              <a:rPr lang="ja-JP" altLang="en-US" dirty="0"/>
              <a:t>　  </a:t>
            </a:r>
            <a:r>
              <a:rPr lang="en-US" altLang="ja-JP" dirty="0"/>
              <a:t>10</a:t>
            </a:r>
            <a:endParaRPr lang="ja-JP" altLang="en-US" dirty="0"/>
          </a:p>
        </p:txBody>
      </p:sp>
      <p:sp>
        <p:nvSpPr>
          <p:cNvPr id="8" name="正方形/長方形 7">
            <a:extLst>
              <a:ext uri="{FF2B5EF4-FFF2-40B4-BE49-F238E27FC236}">
                <a16:creationId xmlns:a16="http://schemas.microsoft.com/office/drawing/2014/main" id="{495B9601-1C95-4AB6-9A30-A61709F2F346}"/>
              </a:ext>
            </a:extLst>
          </p:cNvPr>
          <p:cNvSpPr/>
          <p:nvPr/>
        </p:nvSpPr>
        <p:spPr>
          <a:xfrm>
            <a:off x="2660977" y="2432945"/>
            <a:ext cx="1236236" cy="369332"/>
          </a:xfrm>
          <a:prstGeom prst="rect">
            <a:avLst/>
          </a:prstGeom>
        </p:spPr>
        <p:txBody>
          <a:bodyPr wrap="none">
            <a:spAutoFit/>
          </a:bodyPr>
          <a:lstStyle/>
          <a:p>
            <a:r>
              <a:rPr lang="ja-JP" altLang="en-US" dirty="0"/>
              <a:t>移動力　</a:t>
            </a:r>
            <a:r>
              <a:rPr lang="en-US" altLang="ja-JP" dirty="0"/>
              <a:t>6</a:t>
            </a:r>
            <a:endParaRPr lang="ja-JP" altLang="en-US" dirty="0"/>
          </a:p>
        </p:txBody>
      </p:sp>
      <p:sp>
        <p:nvSpPr>
          <p:cNvPr id="9" name="正方形/長方形 8">
            <a:extLst>
              <a:ext uri="{FF2B5EF4-FFF2-40B4-BE49-F238E27FC236}">
                <a16:creationId xmlns:a16="http://schemas.microsoft.com/office/drawing/2014/main" id="{48FC92F9-3943-4A0B-AA14-797AED966277}"/>
              </a:ext>
            </a:extLst>
          </p:cNvPr>
          <p:cNvSpPr/>
          <p:nvPr/>
        </p:nvSpPr>
        <p:spPr>
          <a:xfrm>
            <a:off x="2660977" y="2802277"/>
            <a:ext cx="1364476" cy="369332"/>
          </a:xfrm>
          <a:prstGeom prst="rect">
            <a:avLst/>
          </a:prstGeom>
        </p:spPr>
        <p:txBody>
          <a:bodyPr wrap="none">
            <a:spAutoFit/>
          </a:bodyPr>
          <a:lstStyle/>
          <a:p>
            <a:r>
              <a:rPr lang="ja-JP" altLang="en-US" dirty="0"/>
              <a:t>攻撃力　</a:t>
            </a:r>
            <a:r>
              <a:rPr lang="en-US" altLang="ja-JP" dirty="0"/>
              <a:t>30</a:t>
            </a:r>
            <a:endParaRPr lang="ja-JP" altLang="en-US" dirty="0"/>
          </a:p>
        </p:txBody>
      </p:sp>
      <p:sp>
        <p:nvSpPr>
          <p:cNvPr id="10" name="正方形/長方形 9">
            <a:extLst>
              <a:ext uri="{FF2B5EF4-FFF2-40B4-BE49-F238E27FC236}">
                <a16:creationId xmlns:a16="http://schemas.microsoft.com/office/drawing/2014/main" id="{838FCD62-E194-417C-97DE-22654C94B03A}"/>
              </a:ext>
            </a:extLst>
          </p:cNvPr>
          <p:cNvSpPr/>
          <p:nvPr/>
        </p:nvSpPr>
        <p:spPr>
          <a:xfrm>
            <a:off x="2621784" y="3171609"/>
            <a:ext cx="1723549" cy="369332"/>
          </a:xfrm>
          <a:prstGeom prst="rect">
            <a:avLst/>
          </a:prstGeom>
        </p:spPr>
        <p:txBody>
          <a:bodyPr wrap="none">
            <a:spAutoFit/>
          </a:bodyPr>
          <a:lstStyle/>
          <a:p>
            <a:r>
              <a:rPr lang="ja-JP" altLang="en-US" dirty="0"/>
              <a:t>大きさ　</a:t>
            </a:r>
            <a:r>
              <a:rPr lang="en-US" altLang="ja-JP" dirty="0"/>
              <a:t>1</a:t>
            </a:r>
            <a:r>
              <a:rPr lang="ja-JP" altLang="en-US" dirty="0"/>
              <a:t>か</a:t>
            </a:r>
            <a:r>
              <a:rPr lang="en-US" altLang="ja-JP" dirty="0"/>
              <a:t>10</a:t>
            </a:r>
          </a:p>
        </p:txBody>
      </p:sp>
      <p:sp>
        <p:nvSpPr>
          <p:cNvPr id="11" name="正方形/長方形 10">
            <a:extLst>
              <a:ext uri="{FF2B5EF4-FFF2-40B4-BE49-F238E27FC236}">
                <a16:creationId xmlns:a16="http://schemas.microsoft.com/office/drawing/2014/main" id="{3F90CAAE-148D-4DCC-BBEF-A3E48DE559FE}"/>
              </a:ext>
            </a:extLst>
          </p:cNvPr>
          <p:cNvSpPr/>
          <p:nvPr/>
        </p:nvSpPr>
        <p:spPr>
          <a:xfrm>
            <a:off x="2621784" y="3540941"/>
            <a:ext cx="3583032" cy="646331"/>
          </a:xfrm>
          <a:prstGeom prst="rect">
            <a:avLst/>
          </a:prstGeom>
        </p:spPr>
        <p:txBody>
          <a:bodyPr wrap="none">
            <a:spAutoFit/>
          </a:bodyPr>
          <a:lstStyle/>
          <a:p>
            <a:r>
              <a:rPr lang="ja-JP" altLang="en-US" dirty="0"/>
              <a:t>特殊攻撃　遠距離攻撃</a:t>
            </a:r>
            <a:r>
              <a:rPr lang="en-US" altLang="ja-JP" dirty="0"/>
              <a:t>+</a:t>
            </a:r>
            <a:r>
              <a:rPr lang="ja-JP" altLang="en-US" dirty="0"/>
              <a:t>範囲攻撃</a:t>
            </a:r>
          </a:p>
          <a:p>
            <a:r>
              <a:rPr lang="ja-JP" altLang="en-US" dirty="0"/>
              <a:t>＋空を飛ぶ</a:t>
            </a:r>
            <a:endParaRPr lang="en-US" altLang="ja-JP" dirty="0"/>
          </a:p>
        </p:txBody>
      </p:sp>
      <p:sp>
        <p:nvSpPr>
          <p:cNvPr id="12" name="正方形/長方形 11">
            <a:extLst>
              <a:ext uri="{FF2B5EF4-FFF2-40B4-BE49-F238E27FC236}">
                <a16:creationId xmlns:a16="http://schemas.microsoft.com/office/drawing/2014/main" id="{22ABEB15-5C60-4612-8AE9-09A28FCEEA98}"/>
              </a:ext>
            </a:extLst>
          </p:cNvPr>
          <p:cNvSpPr/>
          <p:nvPr/>
        </p:nvSpPr>
        <p:spPr>
          <a:xfrm>
            <a:off x="2621784" y="4164840"/>
            <a:ext cx="1697901" cy="369332"/>
          </a:xfrm>
          <a:prstGeom prst="rect">
            <a:avLst/>
          </a:prstGeom>
        </p:spPr>
        <p:txBody>
          <a:bodyPr wrap="none">
            <a:spAutoFit/>
          </a:bodyPr>
          <a:lstStyle/>
          <a:p>
            <a:r>
              <a:rPr lang="ja-JP" altLang="en-US" dirty="0"/>
              <a:t>ジャンプ力　</a:t>
            </a:r>
            <a:r>
              <a:rPr lang="en-US" altLang="ja-JP" dirty="0"/>
              <a:t>0</a:t>
            </a:r>
            <a:endParaRPr lang="ja-JP" altLang="en-US" dirty="0"/>
          </a:p>
        </p:txBody>
      </p:sp>
      <p:sp>
        <p:nvSpPr>
          <p:cNvPr id="13" name="正方形/長方形 12">
            <a:extLst>
              <a:ext uri="{FF2B5EF4-FFF2-40B4-BE49-F238E27FC236}">
                <a16:creationId xmlns:a16="http://schemas.microsoft.com/office/drawing/2014/main" id="{007D491D-FEB1-4BEB-9E89-239168651879}"/>
              </a:ext>
            </a:extLst>
          </p:cNvPr>
          <p:cNvSpPr/>
          <p:nvPr/>
        </p:nvSpPr>
        <p:spPr>
          <a:xfrm>
            <a:off x="2621784" y="4538792"/>
            <a:ext cx="1364476" cy="369332"/>
          </a:xfrm>
          <a:prstGeom prst="rect">
            <a:avLst/>
          </a:prstGeom>
        </p:spPr>
        <p:txBody>
          <a:bodyPr wrap="none">
            <a:spAutoFit/>
          </a:bodyPr>
          <a:lstStyle/>
          <a:p>
            <a:r>
              <a:rPr lang="ja-JP" altLang="en-US" dirty="0"/>
              <a:t>防御力　</a:t>
            </a:r>
            <a:r>
              <a:rPr lang="en-US" altLang="ja-JP" dirty="0"/>
              <a:t>50</a:t>
            </a:r>
            <a:endParaRPr lang="ja-JP" altLang="en-US" dirty="0"/>
          </a:p>
        </p:txBody>
      </p:sp>
      <p:sp>
        <p:nvSpPr>
          <p:cNvPr id="14" name="正方形/長方形 13">
            <a:extLst>
              <a:ext uri="{FF2B5EF4-FFF2-40B4-BE49-F238E27FC236}">
                <a16:creationId xmlns:a16="http://schemas.microsoft.com/office/drawing/2014/main" id="{817825CC-3A07-4BFD-B076-B835C76BCE8D}"/>
              </a:ext>
            </a:extLst>
          </p:cNvPr>
          <p:cNvSpPr/>
          <p:nvPr/>
        </p:nvSpPr>
        <p:spPr>
          <a:xfrm>
            <a:off x="8281343" y="168663"/>
            <a:ext cx="2820003" cy="769441"/>
          </a:xfrm>
          <a:prstGeom prst="rect">
            <a:avLst/>
          </a:prstGeom>
        </p:spPr>
        <p:txBody>
          <a:bodyPr wrap="none">
            <a:spAutoFit/>
          </a:bodyPr>
          <a:lstStyle/>
          <a:p>
            <a:r>
              <a:rPr lang="ja-JP" altLang="en-US" sz="4400" dirty="0"/>
              <a:t>レベル</a:t>
            </a:r>
            <a:r>
              <a:rPr lang="en-US" altLang="ja-JP" sz="4400" dirty="0"/>
              <a:t>100</a:t>
            </a:r>
            <a:endParaRPr lang="ja-JP" altLang="en-US" sz="4400" dirty="0"/>
          </a:p>
        </p:txBody>
      </p:sp>
      <p:sp>
        <p:nvSpPr>
          <p:cNvPr id="17" name="正方形/長方形 16">
            <a:extLst>
              <a:ext uri="{FF2B5EF4-FFF2-40B4-BE49-F238E27FC236}">
                <a16:creationId xmlns:a16="http://schemas.microsoft.com/office/drawing/2014/main" id="{23B3E86B-0AF2-4BC1-B241-A25AF64C3823}"/>
              </a:ext>
            </a:extLst>
          </p:cNvPr>
          <p:cNvSpPr/>
          <p:nvPr/>
        </p:nvSpPr>
        <p:spPr>
          <a:xfrm>
            <a:off x="9535242" y="1071271"/>
            <a:ext cx="1383770" cy="369332"/>
          </a:xfrm>
          <a:prstGeom prst="rect">
            <a:avLst/>
          </a:prstGeom>
        </p:spPr>
        <p:txBody>
          <a:bodyPr wrap="square">
            <a:spAutoFit/>
          </a:bodyPr>
          <a:lstStyle/>
          <a:p>
            <a:r>
              <a:rPr lang="en-US" altLang="ja-JP" dirty="0"/>
              <a:t>HP </a:t>
            </a:r>
            <a:r>
              <a:rPr lang="ja-JP" altLang="en-US" dirty="0"/>
              <a:t>　</a:t>
            </a:r>
            <a:r>
              <a:rPr lang="en-US" altLang="ja-JP" dirty="0"/>
              <a:t>500</a:t>
            </a:r>
            <a:endParaRPr lang="ja-JP" altLang="en-US" dirty="0"/>
          </a:p>
        </p:txBody>
      </p:sp>
      <p:sp>
        <p:nvSpPr>
          <p:cNvPr id="18" name="正方形/長方形 17">
            <a:extLst>
              <a:ext uri="{FF2B5EF4-FFF2-40B4-BE49-F238E27FC236}">
                <a16:creationId xmlns:a16="http://schemas.microsoft.com/office/drawing/2014/main" id="{D480357B-EBB6-4C8A-B67D-E5856E471C65}"/>
              </a:ext>
            </a:extLst>
          </p:cNvPr>
          <p:cNvSpPr/>
          <p:nvPr/>
        </p:nvSpPr>
        <p:spPr>
          <a:xfrm>
            <a:off x="9535242" y="1412078"/>
            <a:ext cx="1225015" cy="369332"/>
          </a:xfrm>
          <a:prstGeom prst="rect">
            <a:avLst/>
          </a:prstGeom>
        </p:spPr>
        <p:txBody>
          <a:bodyPr wrap="none">
            <a:spAutoFit/>
          </a:bodyPr>
          <a:lstStyle/>
          <a:p>
            <a:r>
              <a:rPr lang="en-US" altLang="ja-JP" dirty="0"/>
              <a:t>SA</a:t>
            </a:r>
            <a:r>
              <a:rPr lang="ja-JP" altLang="en-US" dirty="0"/>
              <a:t>　  </a:t>
            </a:r>
            <a:r>
              <a:rPr lang="en-US" altLang="ja-JP" dirty="0"/>
              <a:t>100</a:t>
            </a:r>
            <a:endParaRPr lang="ja-JP" altLang="en-US" dirty="0"/>
          </a:p>
        </p:txBody>
      </p:sp>
      <p:sp>
        <p:nvSpPr>
          <p:cNvPr id="19" name="正方形/長方形 18">
            <a:extLst>
              <a:ext uri="{FF2B5EF4-FFF2-40B4-BE49-F238E27FC236}">
                <a16:creationId xmlns:a16="http://schemas.microsoft.com/office/drawing/2014/main" id="{0D3BEBD8-C719-495B-BD32-644428A8137D}"/>
              </a:ext>
            </a:extLst>
          </p:cNvPr>
          <p:cNvSpPr/>
          <p:nvPr/>
        </p:nvSpPr>
        <p:spPr>
          <a:xfrm>
            <a:off x="9524021" y="1752885"/>
            <a:ext cx="1364476" cy="369332"/>
          </a:xfrm>
          <a:prstGeom prst="rect">
            <a:avLst/>
          </a:prstGeom>
        </p:spPr>
        <p:txBody>
          <a:bodyPr wrap="none">
            <a:spAutoFit/>
          </a:bodyPr>
          <a:lstStyle/>
          <a:p>
            <a:r>
              <a:rPr lang="ja-JP" altLang="en-US" dirty="0"/>
              <a:t>移動力　</a:t>
            </a:r>
            <a:r>
              <a:rPr lang="en-US" altLang="ja-JP" dirty="0"/>
              <a:t>10</a:t>
            </a:r>
            <a:endParaRPr lang="ja-JP" altLang="en-US" dirty="0"/>
          </a:p>
        </p:txBody>
      </p:sp>
      <p:sp>
        <p:nvSpPr>
          <p:cNvPr id="20" name="正方形/長方形 19">
            <a:extLst>
              <a:ext uri="{FF2B5EF4-FFF2-40B4-BE49-F238E27FC236}">
                <a16:creationId xmlns:a16="http://schemas.microsoft.com/office/drawing/2014/main" id="{FBDD6C67-4EF1-4812-BA69-AB31E8180ED2}"/>
              </a:ext>
            </a:extLst>
          </p:cNvPr>
          <p:cNvSpPr/>
          <p:nvPr/>
        </p:nvSpPr>
        <p:spPr>
          <a:xfrm>
            <a:off x="9544889" y="2072696"/>
            <a:ext cx="1492716" cy="369332"/>
          </a:xfrm>
          <a:prstGeom prst="rect">
            <a:avLst/>
          </a:prstGeom>
        </p:spPr>
        <p:txBody>
          <a:bodyPr wrap="none">
            <a:spAutoFit/>
          </a:bodyPr>
          <a:lstStyle/>
          <a:p>
            <a:r>
              <a:rPr lang="ja-JP" altLang="en-US" dirty="0"/>
              <a:t>攻撃力　</a:t>
            </a:r>
            <a:r>
              <a:rPr lang="en-US" altLang="ja-JP" dirty="0"/>
              <a:t>300</a:t>
            </a:r>
            <a:endParaRPr lang="ja-JP" altLang="en-US" dirty="0"/>
          </a:p>
        </p:txBody>
      </p:sp>
      <p:sp>
        <p:nvSpPr>
          <p:cNvPr id="21" name="正方形/長方形 20">
            <a:extLst>
              <a:ext uri="{FF2B5EF4-FFF2-40B4-BE49-F238E27FC236}">
                <a16:creationId xmlns:a16="http://schemas.microsoft.com/office/drawing/2014/main" id="{B13F78D6-0305-4A4B-89C3-8ACA025C2D7A}"/>
              </a:ext>
            </a:extLst>
          </p:cNvPr>
          <p:cNvSpPr/>
          <p:nvPr/>
        </p:nvSpPr>
        <p:spPr>
          <a:xfrm>
            <a:off x="9531023" y="2427525"/>
            <a:ext cx="1980029" cy="369332"/>
          </a:xfrm>
          <a:prstGeom prst="rect">
            <a:avLst/>
          </a:prstGeom>
        </p:spPr>
        <p:txBody>
          <a:bodyPr wrap="none">
            <a:spAutoFit/>
          </a:bodyPr>
          <a:lstStyle/>
          <a:p>
            <a:r>
              <a:rPr lang="ja-JP" altLang="en-US" dirty="0"/>
              <a:t>大きさ　</a:t>
            </a:r>
            <a:r>
              <a:rPr lang="en-US" altLang="ja-JP" dirty="0"/>
              <a:t>10</a:t>
            </a:r>
            <a:r>
              <a:rPr lang="ja-JP" altLang="en-US" dirty="0"/>
              <a:t>か</a:t>
            </a:r>
            <a:r>
              <a:rPr lang="en-US" altLang="ja-JP" dirty="0"/>
              <a:t>100</a:t>
            </a:r>
          </a:p>
        </p:txBody>
      </p:sp>
      <p:sp>
        <p:nvSpPr>
          <p:cNvPr id="22" name="正方形/長方形 21">
            <a:extLst>
              <a:ext uri="{FF2B5EF4-FFF2-40B4-BE49-F238E27FC236}">
                <a16:creationId xmlns:a16="http://schemas.microsoft.com/office/drawing/2014/main" id="{704EEC3B-7166-4A47-8859-61033D49AA93}"/>
              </a:ext>
            </a:extLst>
          </p:cNvPr>
          <p:cNvSpPr/>
          <p:nvPr/>
        </p:nvSpPr>
        <p:spPr>
          <a:xfrm>
            <a:off x="8107588" y="3910863"/>
            <a:ext cx="6096000" cy="646331"/>
          </a:xfrm>
          <a:prstGeom prst="rect">
            <a:avLst/>
          </a:prstGeom>
        </p:spPr>
        <p:txBody>
          <a:bodyPr>
            <a:spAutoFit/>
          </a:bodyPr>
          <a:lstStyle/>
          <a:p>
            <a:r>
              <a:rPr lang="ja-JP" altLang="en-US" dirty="0"/>
              <a:t>特殊攻撃　遠距離攻撃</a:t>
            </a:r>
            <a:r>
              <a:rPr lang="en-US" altLang="ja-JP" dirty="0"/>
              <a:t>+</a:t>
            </a:r>
            <a:r>
              <a:rPr lang="ja-JP" altLang="en-US" dirty="0"/>
              <a:t>範囲攻撃</a:t>
            </a:r>
          </a:p>
          <a:p>
            <a:r>
              <a:rPr lang="en-US" altLang="ja-JP" dirty="0"/>
              <a:t>+</a:t>
            </a:r>
            <a:r>
              <a:rPr lang="ja-JP" altLang="en-US" dirty="0"/>
              <a:t>空を飛ぶ</a:t>
            </a:r>
            <a:r>
              <a:rPr lang="en-US" altLang="ja-JP" dirty="0"/>
              <a:t>+</a:t>
            </a:r>
            <a:r>
              <a:rPr lang="ja-JP" altLang="en-US" dirty="0"/>
              <a:t>怒りモード</a:t>
            </a:r>
            <a:endParaRPr lang="en-US" altLang="ja-JP" dirty="0"/>
          </a:p>
        </p:txBody>
      </p:sp>
      <p:sp>
        <p:nvSpPr>
          <p:cNvPr id="23" name="正方形/長方形 22">
            <a:extLst>
              <a:ext uri="{FF2B5EF4-FFF2-40B4-BE49-F238E27FC236}">
                <a16:creationId xmlns:a16="http://schemas.microsoft.com/office/drawing/2014/main" id="{2B8EFBD8-A800-4F8A-AF67-DAC3A8D174B4}"/>
              </a:ext>
            </a:extLst>
          </p:cNvPr>
          <p:cNvSpPr/>
          <p:nvPr/>
        </p:nvSpPr>
        <p:spPr>
          <a:xfrm>
            <a:off x="9507807" y="2782353"/>
            <a:ext cx="1697901" cy="369332"/>
          </a:xfrm>
          <a:prstGeom prst="rect">
            <a:avLst/>
          </a:prstGeom>
        </p:spPr>
        <p:txBody>
          <a:bodyPr wrap="none">
            <a:spAutoFit/>
          </a:bodyPr>
          <a:lstStyle/>
          <a:p>
            <a:r>
              <a:rPr lang="ja-JP" altLang="en-US" dirty="0"/>
              <a:t>ジャンプ力　</a:t>
            </a:r>
            <a:r>
              <a:rPr lang="en-US" altLang="ja-JP" dirty="0"/>
              <a:t>0</a:t>
            </a:r>
            <a:endParaRPr lang="ja-JP" altLang="en-US" dirty="0"/>
          </a:p>
        </p:txBody>
      </p:sp>
      <p:sp>
        <p:nvSpPr>
          <p:cNvPr id="24" name="正方形/長方形 23">
            <a:extLst>
              <a:ext uri="{FF2B5EF4-FFF2-40B4-BE49-F238E27FC236}">
                <a16:creationId xmlns:a16="http://schemas.microsoft.com/office/drawing/2014/main" id="{9E416DA8-4612-4079-A1C9-43A900D01DAC}"/>
              </a:ext>
            </a:extLst>
          </p:cNvPr>
          <p:cNvSpPr/>
          <p:nvPr/>
        </p:nvSpPr>
        <p:spPr>
          <a:xfrm>
            <a:off x="9544889" y="3137181"/>
            <a:ext cx="1492716" cy="369332"/>
          </a:xfrm>
          <a:prstGeom prst="rect">
            <a:avLst/>
          </a:prstGeom>
        </p:spPr>
        <p:txBody>
          <a:bodyPr wrap="none">
            <a:spAutoFit/>
          </a:bodyPr>
          <a:lstStyle/>
          <a:p>
            <a:r>
              <a:rPr lang="ja-JP" altLang="en-US" dirty="0"/>
              <a:t>防御力　</a:t>
            </a:r>
            <a:r>
              <a:rPr lang="en-US" altLang="ja-JP" dirty="0"/>
              <a:t>500</a:t>
            </a:r>
            <a:endParaRPr lang="ja-JP" altLang="en-US" dirty="0"/>
          </a:p>
        </p:txBody>
      </p:sp>
      <p:sp>
        <p:nvSpPr>
          <p:cNvPr id="25" name="正方形/長方形 24">
            <a:extLst>
              <a:ext uri="{FF2B5EF4-FFF2-40B4-BE49-F238E27FC236}">
                <a16:creationId xmlns:a16="http://schemas.microsoft.com/office/drawing/2014/main" id="{1205F2D6-B87B-4009-B0BF-F07F43EA1510}"/>
              </a:ext>
            </a:extLst>
          </p:cNvPr>
          <p:cNvSpPr/>
          <p:nvPr/>
        </p:nvSpPr>
        <p:spPr>
          <a:xfrm>
            <a:off x="308730" y="5568316"/>
            <a:ext cx="4863832" cy="369332"/>
          </a:xfrm>
          <a:prstGeom prst="rect">
            <a:avLst/>
          </a:prstGeom>
        </p:spPr>
        <p:txBody>
          <a:bodyPr wrap="none">
            <a:spAutoFit/>
          </a:bodyPr>
          <a:lstStyle/>
          <a:p>
            <a:r>
              <a:rPr lang="en-US" altLang="ja-JP" dirty="0"/>
              <a:t>※</a:t>
            </a:r>
            <a:r>
              <a:rPr lang="ja-JP" altLang="en-US" dirty="0"/>
              <a:t>怒りモードとは攻撃力があがり</a:t>
            </a:r>
            <a:r>
              <a:rPr lang="en-US" altLang="ja-JP" dirty="0"/>
              <a:t>SA</a:t>
            </a:r>
            <a:r>
              <a:rPr lang="ja-JP" altLang="en-US" dirty="0"/>
              <a:t>が増える</a:t>
            </a:r>
          </a:p>
        </p:txBody>
      </p:sp>
      <p:sp>
        <p:nvSpPr>
          <p:cNvPr id="3" name="正方形/長方形 2">
            <a:extLst>
              <a:ext uri="{FF2B5EF4-FFF2-40B4-BE49-F238E27FC236}">
                <a16:creationId xmlns:a16="http://schemas.microsoft.com/office/drawing/2014/main" id="{ECFE67F5-5B18-4F21-9985-3000FD315F76}"/>
              </a:ext>
            </a:extLst>
          </p:cNvPr>
          <p:cNvSpPr/>
          <p:nvPr/>
        </p:nvSpPr>
        <p:spPr>
          <a:xfrm>
            <a:off x="2617697" y="4954519"/>
            <a:ext cx="1467068" cy="369332"/>
          </a:xfrm>
          <a:prstGeom prst="rect">
            <a:avLst/>
          </a:prstGeom>
        </p:spPr>
        <p:txBody>
          <a:bodyPr wrap="none">
            <a:spAutoFit/>
          </a:bodyPr>
          <a:lstStyle/>
          <a:p>
            <a:r>
              <a:rPr lang="ja-JP" altLang="en-US" dirty="0"/>
              <a:t>攻撃範囲　</a:t>
            </a:r>
            <a:r>
              <a:rPr lang="en-US" altLang="ja-JP" dirty="0"/>
              <a:t>1</a:t>
            </a:r>
            <a:endParaRPr lang="ja-JP" altLang="en-US" dirty="0"/>
          </a:p>
        </p:txBody>
      </p:sp>
      <p:sp>
        <p:nvSpPr>
          <p:cNvPr id="16" name="正方形/長方形 15">
            <a:extLst>
              <a:ext uri="{FF2B5EF4-FFF2-40B4-BE49-F238E27FC236}">
                <a16:creationId xmlns:a16="http://schemas.microsoft.com/office/drawing/2014/main" id="{31314D79-12DF-4215-AEBA-6627DB3616C6}"/>
              </a:ext>
            </a:extLst>
          </p:cNvPr>
          <p:cNvSpPr/>
          <p:nvPr/>
        </p:nvSpPr>
        <p:spPr>
          <a:xfrm>
            <a:off x="274987" y="5988663"/>
            <a:ext cx="3647152" cy="369332"/>
          </a:xfrm>
          <a:prstGeom prst="rect">
            <a:avLst/>
          </a:prstGeom>
        </p:spPr>
        <p:txBody>
          <a:bodyPr wrap="none">
            <a:spAutoFit/>
          </a:bodyPr>
          <a:lstStyle/>
          <a:p>
            <a:r>
              <a:rPr lang="en-US" altLang="ja-JP" dirty="0"/>
              <a:t>※</a:t>
            </a:r>
            <a:r>
              <a:rPr lang="ja-JP" altLang="en-US" dirty="0"/>
              <a:t>怒りモード中は移動力が下がる</a:t>
            </a:r>
          </a:p>
        </p:txBody>
      </p:sp>
      <p:sp>
        <p:nvSpPr>
          <p:cNvPr id="26" name="正方形/長方形 25">
            <a:extLst>
              <a:ext uri="{FF2B5EF4-FFF2-40B4-BE49-F238E27FC236}">
                <a16:creationId xmlns:a16="http://schemas.microsoft.com/office/drawing/2014/main" id="{526FDB77-DFAB-4F0A-95E0-B07D864E5470}"/>
              </a:ext>
            </a:extLst>
          </p:cNvPr>
          <p:cNvSpPr/>
          <p:nvPr/>
        </p:nvSpPr>
        <p:spPr>
          <a:xfrm>
            <a:off x="9493593" y="3506513"/>
            <a:ext cx="1595309" cy="369332"/>
          </a:xfrm>
          <a:prstGeom prst="rect">
            <a:avLst/>
          </a:prstGeom>
        </p:spPr>
        <p:txBody>
          <a:bodyPr wrap="none">
            <a:spAutoFit/>
          </a:bodyPr>
          <a:lstStyle/>
          <a:p>
            <a:r>
              <a:rPr lang="ja-JP" altLang="en-US" dirty="0"/>
              <a:t>攻撃範囲　</a:t>
            </a:r>
            <a:r>
              <a:rPr lang="en-US" altLang="ja-JP" dirty="0"/>
              <a:t>10</a:t>
            </a:r>
            <a:endParaRPr lang="ja-JP" altLang="en-US" dirty="0"/>
          </a:p>
        </p:txBody>
      </p:sp>
      <p:pic>
        <p:nvPicPr>
          <p:cNvPr id="27" name="図 26">
            <a:extLst>
              <a:ext uri="{FF2B5EF4-FFF2-40B4-BE49-F238E27FC236}">
                <a16:creationId xmlns:a16="http://schemas.microsoft.com/office/drawing/2014/main" id="{3FB1A2D6-9779-4FB7-958A-8592179964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16" y="2089234"/>
            <a:ext cx="2187728" cy="2075606"/>
          </a:xfrm>
          <a:prstGeom prst="rect">
            <a:avLst/>
          </a:prstGeom>
        </p:spPr>
      </p:pic>
      <p:pic>
        <p:nvPicPr>
          <p:cNvPr id="29" name="図 28">
            <a:extLst>
              <a:ext uri="{FF2B5EF4-FFF2-40B4-BE49-F238E27FC236}">
                <a16:creationId xmlns:a16="http://schemas.microsoft.com/office/drawing/2014/main" id="{64D75A3A-4BF9-458C-93DE-1997E63AFF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3733" y="644189"/>
            <a:ext cx="2992197" cy="2838848"/>
          </a:xfrm>
          <a:prstGeom prst="rect">
            <a:avLst/>
          </a:prstGeom>
        </p:spPr>
      </p:pic>
    </p:spTree>
    <p:extLst>
      <p:ext uri="{BB962C8B-B14F-4D97-AF65-F5344CB8AC3E}">
        <p14:creationId xmlns:p14="http://schemas.microsoft.com/office/powerpoint/2010/main" val="3648470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descr="部屋, カラフル, 挿絵 が含まれている画像&#10;&#10;自動的に生成された説明">
            <a:extLst>
              <a:ext uri="{FF2B5EF4-FFF2-40B4-BE49-F238E27FC236}">
                <a16:creationId xmlns:a16="http://schemas.microsoft.com/office/drawing/2014/main" id="{086AC002-6C2E-2220-13C0-D0AC0407FC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6826" y="1478812"/>
            <a:ext cx="5200499" cy="3900374"/>
          </a:xfrm>
          <a:prstGeom prst="rect">
            <a:avLst/>
          </a:prstGeom>
        </p:spPr>
      </p:pic>
      <p:sp>
        <p:nvSpPr>
          <p:cNvPr id="2" name="タイトル 1">
            <a:extLst>
              <a:ext uri="{FF2B5EF4-FFF2-40B4-BE49-F238E27FC236}">
                <a16:creationId xmlns:a16="http://schemas.microsoft.com/office/drawing/2014/main" id="{06D90767-5268-A5E7-3C27-C59D9DE36303}"/>
              </a:ext>
            </a:extLst>
          </p:cNvPr>
          <p:cNvSpPr>
            <a:spLocks noGrp="1"/>
          </p:cNvSpPr>
          <p:nvPr>
            <p:ph type="title"/>
          </p:nvPr>
        </p:nvSpPr>
        <p:spPr/>
        <p:txBody>
          <a:bodyPr/>
          <a:lstStyle/>
          <a:p>
            <a:r>
              <a:rPr kumimoji="1" lang="ja-JP" altLang="en-US" b="1" dirty="0"/>
              <a:t>ゲームシステム</a:t>
            </a:r>
          </a:p>
        </p:txBody>
      </p:sp>
      <p:sp>
        <p:nvSpPr>
          <p:cNvPr id="3" name="コンテンツ プレースホルダー 2">
            <a:extLst>
              <a:ext uri="{FF2B5EF4-FFF2-40B4-BE49-F238E27FC236}">
                <a16:creationId xmlns:a16="http://schemas.microsoft.com/office/drawing/2014/main" id="{95C73344-76A9-02BF-BB60-98CE57D69F27}"/>
              </a:ext>
            </a:extLst>
          </p:cNvPr>
          <p:cNvSpPr>
            <a:spLocks noGrp="1"/>
          </p:cNvSpPr>
          <p:nvPr>
            <p:ph idx="1"/>
          </p:nvPr>
        </p:nvSpPr>
        <p:spPr>
          <a:xfrm>
            <a:off x="1008976" y="5490652"/>
            <a:ext cx="5029799" cy="1513523"/>
          </a:xfrm>
        </p:spPr>
        <p:txBody>
          <a:bodyPr anchor="ctr"/>
          <a:lstStyle/>
          <a:p>
            <a:pPr marL="0" indent="0" algn="ctr">
              <a:buNone/>
            </a:pPr>
            <a:r>
              <a:rPr lang="ja-JP" altLang="en-US" dirty="0"/>
              <a:t>敵の攻撃が当たると</a:t>
            </a:r>
            <a:br>
              <a:rPr lang="en-US" altLang="ja-JP" dirty="0"/>
            </a:br>
            <a:r>
              <a:rPr lang="en-US" altLang="ja-JP" dirty="0"/>
              <a:t>HP</a:t>
            </a:r>
            <a:r>
              <a:rPr lang="ja-JP" altLang="en-US" dirty="0"/>
              <a:t>が減る！</a:t>
            </a:r>
            <a:endParaRPr kumimoji="1" lang="ja-JP" altLang="en-US" dirty="0"/>
          </a:p>
        </p:txBody>
      </p:sp>
      <p:sp>
        <p:nvSpPr>
          <p:cNvPr id="9" name="コンテンツ プレースホルダー 2">
            <a:extLst>
              <a:ext uri="{FF2B5EF4-FFF2-40B4-BE49-F238E27FC236}">
                <a16:creationId xmlns:a16="http://schemas.microsoft.com/office/drawing/2014/main" id="{F6B0FA94-87B9-BF27-E985-CAE968928B82}"/>
              </a:ext>
            </a:extLst>
          </p:cNvPr>
          <p:cNvSpPr txBox="1">
            <a:spLocks/>
          </p:cNvSpPr>
          <p:nvPr/>
        </p:nvSpPr>
        <p:spPr>
          <a:xfrm>
            <a:off x="6710381" y="2672238"/>
            <a:ext cx="5699760" cy="151352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en-US" altLang="ja-JP" dirty="0"/>
              <a:t>HP</a:t>
            </a:r>
            <a:r>
              <a:rPr lang="ja-JP" altLang="en-US" dirty="0"/>
              <a:t>がなくなると</a:t>
            </a:r>
            <a:br>
              <a:rPr lang="en-US" altLang="ja-JP" dirty="0"/>
            </a:br>
            <a:r>
              <a:rPr lang="en-US" altLang="ja-JP" dirty="0"/>
              <a:t>GAME</a:t>
            </a:r>
            <a:r>
              <a:rPr lang="ja-JP" altLang="en-US" dirty="0"/>
              <a:t> </a:t>
            </a:r>
            <a:r>
              <a:rPr lang="en-US" altLang="ja-JP" dirty="0"/>
              <a:t>OVER</a:t>
            </a:r>
            <a:endParaRPr lang="ja-JP" altLang="en-US" dirty="0"/>
          </a:p>
        </p:txBody>
      </p:sp>
      <p:pic>
        <p:nvPicPr>
          <p:cNvPr id="5" name="図 4">
            <a:extLst>
              <a:ext uri="{FF2B5EF4-FFF2-40B4-BE49-F238E27FC236}">
                <a16:creationId xmlns:a16="http://schemas.microsoft.com/office/drawing/2014/main" id="{54732F71-D01F-4646-A33A-80599FF6B0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331" y="2804375"/>
            <a:ext cx="3164541" cy="3164541"/>
          </a:xfrm>
          <a:prstGeom prst="rect">
            <a:avLst/>
          </a:prstGeom>
        </p:spPr>
      </p:pic>
      <p:pic>
        <p:nvPicPr>
          <p:cNvPr id="8" name="図 7">
            <a:extLst>
              <a:ext uri="{FF2B5EF4-FFF2-40B4-BE49-F238E27FC236}">
                <a16:creationId xmlns:a16="http://schemas.microsoft.com/office/drawing/2014/main" id="{8C00B12C-80D5-4357-B08D-C9CA2819C9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8162959" y="3281081"/>
            <a:ext cx="2794603" cy="2794603"/>
          </a:xfrm>
          <a:prstGeom prst="rect">
            <a:avLst/>
          </a:prstGeom>
        </p:spPr>
      </p:pic>
      <p:pic>
        <p:nvPicPr>
          <p:cNvPr id="19" name="図 18">
            <a:extLst>
              <a:ext uri="{FF2B5EF4-FFF2-40B4-BE49-F238E27FC236}">
                <a16:creationId xmlns:a16="http://schemas.microsoft.com/office/drawing/2014/main" id="{C655C764-3B06-457E-BC09-85BD9E0ECA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8976" y="2648127"/>
            <a:ext cx="2232114" cy="156248"/>
          </a:xfrm>
          <a:prstGeom prst="rect">
            <a:avLst/>
          </a:prstGeom>
        </p:spPr>
      </p:pic>
      <p:pic>
        <p:nvPicPr>
          <p:cNvPr id="22" name="図 21">
            <a:extLst>
              <a:ext uri="{FF2B5EF4-FFF2-40B4-BE49-F238E27FC236}">
                <a16:creationId xmlns:a16="http://schemas.microsoft.com/office/drawing/2014/main" id="{0A573378-FC26-4B70-86B6-17228318B8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4753" y="2875526"/>
            <a:ext cx="1321848" cy="156248"/>
          </a:xfrm>
          <a:prstGeom prst="rect">
            <a:avLst/>
          </a:prstGeom>
        </p:spPr>
      </p:pic>
      <p:sp>
        <p:nvSpPr>
          <p:cNvPr id="23" name="正方形/長方形 22">
            <a:extLst>
              <a:ext uri="{FF2B5EF4-FFF2-40B4-BE49-F238E27FC236}">
                <a16:creationId xmlns:a16="http://schemas.microsoft.com/office/drawing/2014/main" id="{3A9BB640-604B-4EDA-A6EA-D5E0031AF074}"/>
              </a:ext>
            </a:extLst>
          </p:cNvPr>
          <p:cNvSpPr/>
          <p:nvPr/>
        </p:nvSpPr>
        <p:spPr>
          <a:xfrm>
            <a:off x="4235452" y="1432822"/>
            <a:ext cx="5200499" cy="369332"/>
          </a:xfrm>
          <a:prstGeom prst="rect">
            <a:avLst/>
          </a:prstGeom>
        </p:spPr>
        <p:txBody>
          <a:bodyPr wrap="square">
            <a:spAutoFit/>
          </a:bodyPr>
          <a:lstStyle/>
          <a:p>
            <a:pPr algn="ctr"/>
            <a:r>
              <a:rPr lang="ja-JP" altLang="en-US" dirty="0"/>
              <a:t>破壊のキング　</a:t>
            </a:r>
            <a:r>
              <a:rPr lang="en-US" altLang="ja-JP" dirty="0"/>
              <a:t>※2</a:t>
            </a:r>
            <a:r>
              <a:rPr lang="ja-JP" altLang="en-US" dirty="0"/>
              <a:t>ページを参考に</a:t>
            </a:r>
          </a:p>
        </p:txBody>
      </p:sp>
    </p:spTree>
    <p:extLst>
      <p:ext uri="{BB962C8B-B14F-4D97-AF65-F5344CB8AC3E}">
        <p14:creationId xmlns:p14="http://schemas.microsoft.com/office/powerpoint/2010/main" val="14070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D90767-5268-A5E7-3C27-C59D9DE36303}"/>
              </a:ext>
            </a:extLst>
          </p:cNvPr>
          <p:cNvSpPr>
            <a:spLocks noGrp="1"/>
          </p:cNvSpPr>
          <p:nvPr>
            <p:ph type="title"/>
          </p:nvPr>
        </p:nvSpPr>
        <p:spPr/>
        <p:txBody>
          <a:bodyPr/>
          <a:lstStyle/>
          <a:p>
            <a:r>
              <a:rPr kumimoji="1" lang="ja-JP" altLang="en-US" b="1" dirty="0"/>
              <a:t>ゲームシステム</a:t>
            </a:r>
          </a:p>
        </p:txBody>
      </p:sp>
      <p:sp>
        <p:nvSpPr>
          <p:cNvPr id="3" name="コンテンツ プレースホルダー 2">
            <a:extLst>
              <a:ext uri="{FF2B5EF4-FFF2-40B4-BE49-F238E27FC236}">
                <a16:creationId xmlns:a16="http://schemas.microsoft.com/office/drawing/2014/main" id="{95C73344-76A9-02BF-BB60-98CE57D69F27}"/>
              </a:ext>
            </a:extLst>
          </p:cNvPr>
          <p:cNvSpPr>
            <a:spLocks noGrp="1"/>
          </p:cNvSpPr>
          <p:nvPr>
            <p:ph idx="1"/>
          </p:nvPr>
        </p:nvSpPr>
        <p:spPr>
          <a:xfrm>
            <a:off x="3429447" y="1722095"/>
            <a:ext cx="5029799" cy="1513523"/>
          </a:xfrm>
        </p:spPr>
        <p:txBody>
          <a:bodyPr anchor="ctr">
            <a:normAutofit/>
          </a:bodyPr>
          <a:lstStyle/>
          <a:p>
            <a:pPr marL="0" indent="0" algn="ctr">
              <a:buNone/>
            </a:pPr>
            <a:r>
              <a:rPr lang="ja-JP" altLang="en-US" dirty="0"/>
              <a:t>プレイヤーが操作するキャラを強くして</a:t>
            </a:r>
            <a:r>
              <a:rPr lang="ja-JP" altLang="en-US" b="1" dirty="0"/>
              <a:t>破壊のキング</a:t>
            </a:r>
            <a:r>
              <a:rPr lang="ja-JP" altLang="en-US" dirty="0"/>
              <a:t>を倒して頂点になろう！</a:t>
            </a:r>
            <a:endParaRPr kumimoji="1" lang="ja-JP" altLang="en-US" dirty="0"/>
          </a:p>
        </p:txBody>
      </p:sp>
      <p:pic>
        <p:nvPicPr>
          <p:cNvPr id="5" name="図 4">
            <a:extLst>
              <a:ext uri="{FF2B5EF4-FFF2-40B4-BE49-F238E27FC236}">
                <a16:creationId xmlns:a16="http://schemas.microsoft.com/office/drawing/2014/main" id="{58BBF219-CC0B-DD71-A159-029DE3EE2925}"/>
              </a:ext>
            </a:extLst>
          </p:cNvPr>
          <p:cNvPicPr>
            <a:picLocks noChangeAspect="1"/>
          </p:cNvPicPr>
          <p:nvPr/>
        </p:nvPicPr>
        <p:blipFill>
          <a:blip r:embed="rId2"/>
          <a:stretch>
            <a:fillRect/>
          </a:stretch>
        </p:blipFill>
        <p:spPr>
          <a:xfrm>
            <a:off x="5738755" y="2674945"/>
            <a:ext cx="4787967" cy="3590975"/>
          </a:xfrm>
          <a:prstGeom prst="rect">
            <a:avLst/>
          </a:prstGeom>
        </p:spPr>
      </p:pic>
      <p:pic>
        <p:nvPicPr>
          <p:cNvPr id="6" name="図 5">
            <a:extLst>
              <a:ext uri="{FF2B5EF4-FFF2-40B4-BE49-F238E27FC236}">
                <a16:creationId xmlns:a16="http://schemas.microsoft.com/office/drawing/2014/main" id="{2EA1903C-75F1-478D-83D3-C0AA86CAF4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2294" y="3818964"/>
            <a:ext cx="2581835" cy="2581835"/>
          </a:xfrm>
          <a:prstGeom prst="rect">
            <a:avLst/>
          </a:prstGeom>
        </p:spPr>
      </p:pic>
      <p:pic>
        <p:nvPicPr>
          <p:cNvPr id="11" name="図 10">
            <a:extLst>
              <a:ext uri="{FF2B5EF4-FFF2-40B4-BE49-F238E27FC236}">
                <a16:creationId xmlns:a16="http://schemas.microsoft.com/office/drawing/2014/main" id="{AFB81111-98DC-4346-A7A9-A99FF91E17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5278" y="3170994"/>
            <a:ext cx="1167569" cy="1167569"/>
          </a:xfrm>
          <a:prstGeom prst="rect">
            <a:avLst/>
          </a:prstGeom>
        </p:spPr>
      </p:pic>
    </p:spTree>
    <p:extLst>
      <p:ext uri="{BB962C8B-B14F-4D97-AF65-F5344CB8AC3E}">
        <p14:creationId xmlns:p14="http://schemas.microsoft.com/office/powerpoint/2010/main" val="9579899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596141-B393-102D-E26B-3D6B953ABF71}"/>
              </a:ext>
            </a:extLst>
          </p:cNvPr>
          <p:cNvSpPr>
            <a:spLocks noGrp="1"/>
          </p:cNvSpPr>
          <p:nvPr>
            <p:ph type="title"/>
          </p:nvPr>
        </p:nvSpPr>
        <p:spPr/>
        <p:txBody>
          <a:bodyPr/>
          <a:lstStyle/>
          <a:p>
            <a:r>
              <a:rPr lang="ja-JP" altLang="en-US" b="1" dirty="0"/>
              <a:t>アピールポイント</a:t>
            </a:r>
            <a:endParaRPr kumimoji="1" lang="ja-JP" altLang="en-US" b="1" dirty="0"/>
          </a:p>
        </p:txBody>
      </p:sp>
      <p:sp>
        <p:nvSpPr>
          <p:cNvPr id="3" name="コンテンツ プレースホルダー 2">
            <a:extLst>
              <a:ext uri="{FF2B5EF4-FFF2-40B4-BE49-F238E27FC236}">
                <a16:creationId xmlns:a16="http://schemas.microsoft.com/office/drawing/2014/main" id="{323E5645-5D79-B3A2-96AD-5F59E777F80B}"/>
              </a:ext>
            </a:extLst>
          </p:cNvPr>
          <p:cNvSpPr>
            <a:spLocks noGrp="1"/>
          </p:cNvSpPr>
          <p:nvPr>
            <p:ph idx="1"/>
          </p:nvPr>
        </p:nvSpPr>
        <p:spPr/>
        <p:txBody>
          <a:bodyPr>
            <a:normAutofit lnSpcReduction="10000"/>
          </a:bodyPr>
          <a:lstStyle/>
          <a:p>
            <a:pPr marL="0" indent="0">
              <a:buNone/>
            </a:pPr>
            <a:r>
              <a:rPr lang="ja-JP" altLang="en-US" dirty="0"/>
              <a:t>・ゲームを始める際にキャラを選べる</a:t>
            </a:r>
            <a:endParaRPr lang="en-US" altLang="ja-JP" dirty="0"/>
          </a:p>
          <a:p>
            <a:pPr marL="0" indent="0">
              <a:buNone/>
            </a:pPr>
            <a:r>
              <a:rPr kumimoji="1" lang="ja-JP" altLang="en-US" dirty="0"/>
              <a:t>　例えば、オオカミなら素早く攻撃し的確にダメージを与えれる。　　</a:t>
            </a:r>
            <a:endParaRPr kumimoji="1" lang="en-US" altLang="ja-JP" dirty="0"/>
          </a:p>
          <a:p>
            <a:pPr marL="0" indent="0">
              <a:buNone/>
            </a:pPr>
            <a:r>
              <a:rPr lang="ja-JP" altLang="en-US" dirty="0"/>
              <a:t>　ライオン系ならダメージの大きい攻撃を与えれる。など</a:t>
            </a:r>
            <a:endParaRPr kumimoji="1" lang="en-US" altLang="ja-JP" dirty="0"/>
          </a:p>
          <a:p>
            <a:pPr marL="0" indent="0">
              <a:buNone/>
            </a:pPr>
            <a:r>
              <a:rPr lang="ja-JP" altLang="en-US" dirty="0"/>
              <a:t>・レベルが上がるにつれてキャラが大きくなる。</a:t>
            </a:r>
            <a:endParaRPr lang="en-US" altLang="ja-JP" dirty="0"/>
          </a:p>
          <a:p>
            <a:pPr marL="0" indent="0">
              <a:buNone/>
            </a:pPr>
            <a:r>
              <a:rPr kumimoji="1" lang="ja-JP" altLang="en-US" dirty="0"/>
              <a:t>・ガチャ要素がある　</a:t>
            </a:r>
            <a:r>
              <a:rPr kumimoji="1" lang="en-US" altLang="ja-JP" dirty="0"/>
              <a:t>※</a:t>
            </a:r>
            <a:r>
              <a:rPr kumimoji="1" lang="ja-JP" altLang="en-US" dirty="0"/>
              <a:t>仲間が一定時間、現れてくれる</a:t>
            </a:r>
            <a:endParaRPr kumimoji="1" lang="en-US" altLang="ja-JP" dirty="0"/>
          </a:p>
          <a:p>
            <a:pPr marL="0" indent="0">
              <a:buNone/>
            </a:pPr>
            <a:r>
              <a:rPr lang="ja-JP" altLang="en-US" dirty="0"/>
              <a:t>・敵がアイテムや経験値をドロップする</a:t>
            </a:r>
            <a:endParaRPr lang="en-US" altLang="ja-JP" dirty="0"/>
          </a:p>
          <a:p>
            <a:pPr marL="0" indent="0">
              <a:buNone/>
            </a:pPr>
            <a:r>
              <a:rPr kumimoji="1" lang="ja-JP" altLang="en-US" dirty="0"/>
              <a:t>・空を飛ぶ敵に対して地上が不利にならないように敵が攻撃する時は地上に戻る</a:t>
            </a:r>
            <a:endParaRPr lang="en-US" altLang="ja-JP" dirty="0"/>
          </a:p>
          <a:p>
            <a:pPr marL="0" indent="0">
              <a:buNone/>
            </a:pPr>
            <a:r>
              <a:rPr kumimoji="1" lang="ja-JP" altLang="en-US" dirty="0"/>
              <a:t>・特殊攻撃ある</a:t>
            </a:r>
            <a:r>
              <a:rPr lang="ja-JP" altLang="en-US" dirty="0"/>
              <a:t>　</a:t>
            </a:r>
            <a:r>
              <a:rPr lang="en-US" altLang="ja-JP" dirty="0"/>
              <a:t>※</a:t>
            </a:r>
            <a:r>
              <a:rPr lang="ja-JP" altLang="en-US" dirty="0"/>
              <a:t>下に続く</a:t>
            </a:r>
            <a:endParaRPr kumimoji="1" lang="en-US" altLang="ja-JP" dirty="0"/>
          </a:p>
          <a:p>
            <a:pPr marL="0" indent="0">
              <a:buNone/>
            </a:pPr>
            <a:endParaRPr kumimoji="1" lang="ja-JP" altLang="en-US" dirty="0"/>
          </a:p>
        </p:txBody>
      </p:sp>
    </p:spTree>
    <p:extLst>
      <p:ext uri="{BB962C8B-B14F-4D97-AF65-F5344CB8AC3E}">
        <p14:creationId xmlns:p14="http://schemas.microsoft.com/office/powerpoint/2010/main" val="29134581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E2FDFA0-C217-4D41-94BB-5491D14C8838}"/>
              </a:ext>
            </a:extLst>
          </p:cNvPr>
          <p:cNvSpPr/>
          <p:nvPr/>
        </p:nvSpPr>
        <p:spPr>
          <a:xfrm>
            <a:off x="448235" y="697954"/>
            <a:ext cx="10963836" cy="5776068"/>
          </a:xfrm>
          <a:prstGeom prst="rect">
            <a:avLst/>
          </a:prstGeom>
        </p:spPr>
        <p:txBody>
          <a:bodyPr wrap="square">
            <a:spAutoFit/>
          </a:bodyPr>
          <a:lstStyle/>
          <a:p>
            <a:pPr lvl="0">
              <a:lnSpc>
                <a:spcPct val="90000"/>
              </a:lnSpc>
              <a:spcBef>
                <a:spcPts val="1000"/>
              </a:spcBef>
            </a:pPr>
            <a:r>
              <a:rPr lang="ja-JP" altLang="en-US" sz="2800" dirty="0">
                <a:solidFill>
                  <a:prstClr val="black"/>
                </a:solidFill>
              </a:rPr>
              <a:t>　例えば、オオカミなら連続攻撃。ライオン系なら攻撃力アップ</a:t>
            </a:r>
            <a:endParaRPr lang="en-US" altLang="ja-JP" sz="2800" dirty="0">
              <a:solidFill>
                <a:prstClr val="black"/>
              </a:solidFill>
            </a:endParaRPr>
          </a:p>
          <a:p>
            <a:pPr lvl="0">
              <a:lnSpc>
                <a:spcPct val="90000"/>
              </a:lnSpc>
              <a:spcBef>
                <a:spcPts val="1000"/>
              </a:spcBef>
            </a:pPr>
            <a:r>
              <a:rPr lang="ja-JP" altLang="en-US" sz="2800" dirty="0">
                <a:solidFill>
                  <a:prstClr val="black"/>
                </a:solidFill>
              </a:rPr>
              <a:t>・敵や敵の攻撃が多様</a:t>
            </a:r>
            <a:endParaRPr lang="en-US" altLang="ja-JP" sz="2800" dirty="0">
              <a:solidFill>
                <a:prstClr val="black"/>
              </a:solidFill>
            </a:endParaRPr>
          </a:p>
          <a:p>
            <a:pPr lvl="0">
              <a:lnSpc>
                <a:spcPct val="90000"/>
              </a:lnSpc>
              <a:spcBef>
                <a:spcPts val="1000"/>
              </a:spcBef>
            </a:pPr>
            <a:r>
              <a:rPr lang="ja-JP" altLang="en-US" sz="2800" dirty="0">
                <a:solidFill>
                  <a:prstClr val="black"/>
                </a:solidFill>
              </a:rPr>
              <a:t>　例えば、プレイヤーが攻撃しない限り襲ってこない</a:t>
            </a:r>
            <a:r>
              <a:rPr lang="en-US" altLang="ja-JP" sz="2800" dirty="0">
                <a:solidFill>
                  <a:prstClr val="black"/>
                </a:solidFill>
              </a:rPr>
              <a:t>(</a:t>
            </a:r>
            <a:r>
              <a:rPr lang="ja-JP" altLang="en-US" sz="2800" dirty="0">
                <a:solidFill>
                  <a:prstClr val="black"/>
                </a:solidFill>
              </a:rPr>
              <a:t>ゾンビピッグマンみたいな</a:t>
            </a:r>
            <a:r>
              <a:rPr lang="en-US" altLang="ja-JP" sz="2800" dirty="0">
                <a:solidFill>
                  <a:prstClr val="black"/>
                </a:solidFill>
              </a:rPr>
              <a:t>)</a:t>
            </a:r>
          </a:p>
          <a:p>
            <a:pPr lvl="0">
              <a:lnSpc>
                <a:spcPct val="90000"/>
              </a:lnSpc>
              <a:spcBef>
                <a:spcPts val="1000"/>
              </a:spcBef>
            </a:pPr>
            <a:r>
              <a:rPr lang="en-US" altLang="ja-JP" sz="2800" dirty="0">
                <a:solidFill>
                  <a:prstClr val="black"/>
                </a:solidFill>
              </a:rPr>
              <a:t> HP</a:t>
            </a:r>
            <a:r>
              <a:rPr lang="ja-JP" altLang="en-US" sz="2800" dirty="0">
                <a:solidFill>
                  <a:prstClr val="black"/>
                </a:solidFill>
              </a:rPr>
              <a:t>ゲージを表示して</a:t>
            </a:r>
            <a:r>
              <a:rPr lang="en-US" altLang="ja-JP" sz="2800" dirty="0">
                <a:solidFill>
                  <a:prstClr val="black"/>
                </a:solidFill>
              </a:rPr>
              <a:t>HP</a:t>
            </a:r>
            <a:r>
              <a:rPr lang="ja-JP" altLang="en-US" sz="2800" dirty="0">
                <a:solidFill>
                  <a:prstClr val="black"/>
                </a:solidFill>
              </a:rPr>
              <a:t>ゲージが半分になったら第二形態に変身する。</a:t>
            </a:r>
            <a:r>
              <a:rPr lang="en-US" altLang="ja-JP" sz="2800" dirty="0">
                <a:solidFill>
                  <a:prstClr val="black"/>
                </a:solidFill>
              </a:rPr>
              <a:t>(</a:t>
            </a:r>
            <a:r>
              <a:rPr lang="ja-JP" altLang="en-US" sz="2800" dirty="0">
                <a:solidFill>
                  <a:prstClr val="black"/>
                </a:solidFill>
              </a:rPr>
              <a:t>ボスのみ</a:t>
            </a:r>
            <a:r>
              <a:rPr lang="en-US" altLang="ja-JP" sz="2800">
                <a:solidFill>
                  <a:prstClr val="black"/>
                </a:solidFill>
              </a:rPr>
              <a:t>)</a:t>
            </a:r>
            <a:endParaRPr lang="en-US" altLang="ja-JP" sz="2800" dirty="0">
              <a:solidFill>
                <a:prstClr val="black"/>
              </a:solidFill>
            </a:endParaRPr>
          </a:p>
          <a:p>
            <a:pPr lvl="0">
              <a:lnSpc>
                <a:spcPct val="90000"/>
              </a:lnSpc>
              <a:spcBef>
                <a:spcPts val="1000"/>
              </a:spcBef>
            </a:pPr>
            <a:r>
              <a:rPr lang="ja-JP" altLang="en-US" sz="2800" dirty="0">
                <a:solidFill>
                  <a:prstClr val="black"/>
                </a:solidFill>
              </a:rPr>
              <a:t>　範囲攻撃や連続攻撃やモンスター召喚を実装</a:t>
            </a:r>
            <a:endParaRPr lang="en-US" altLang="ja-JP" sz="2800" dirty="0">
              <a:solidFill>
                <a:prstClr val="black"/>
              </a:solidFill>
            </a:endParaRPr>
          </a:p>
          <a:p>
            <a:pPr lvl="0">
              <a:lnSpc>
                <a:spcPct val="90000"/>
              </a:lnSpc>
              <a:spcBef>
                <a:spcPts val="1000"/>
              </a:spcBef>
            </a:pPr>
            <a:r>
              <a:rPr lang="ja-JP" altLang="en-US" sz="2800" dirty="0">
                <a:solidFill>
                  <a:prstClr val="black"/>
                </a:solidFill>
              </a:rPr>
              <a:t>　敵の攻撃がランダム。</a:t>
            </a:r>
            <a:endParaRPr lang="en-US" altLang="ja-JP" sz="2800" dirty="0">
              <a:solidFill>
                <a:prstClr val="black"/>
              </a:solidFill>
            </a:endParaRPr>
          </a:p>
          <a:p>
            <a:pPr lvl="0">
              <a:lnSpc>
                <a:spcPct val="90000"/>
              </a:lnSpc>
              <a:spcBef>
                <a:spcPts val="1000"/>
              </a:spcBef>
            </a:pPr>
            <a:r>
              <a:rPr lang="ja-JP" altLang="en-US" sz="2800" dirty="0">
                <a:solidFill>
                  <a:prstClr val="black"/>
                </a:solidFill>
              </a:rPr>
              <a:t>・ゲットしたアイテムや仲間</a:t>
            </a:r>
            <a:r>
              <a:rPr lang="en-US" altLang="ja-JP" sz="2800" dirty="0">
                <a:solidFill>
                  <a:prstClr val="black"/>
                </a:solidFill>
              </a:rPr>
              <a:t>(</a:t>
            </a:r>
            <a:r>
              <a:rPr lang="ja-JP" altLang="en-US" sz="2800" dirty="0">
                <a:solidFill>
                  <a:prstClr val="black"/>
                </a:solidFill>
              </a:rPr>
              <a:t>一定時間、一緒に戦てくれる</a:t>
            </a:r>
            <a:r>
              <a:rPr lang="en-US" altLang="ja-JP" sz="2800" dirty="0">
                <a:solidFill>
                  <a:prstClr val="black"/>
                </a:solidFill>
              </a:rPr>
              <a:t>)</a:t>
            </a:r>
            <a:r>
              <a:rPr lang="ja-JP" altLang="en-US" sz="2800" dirty="0">
                <a:solidFill>
                  <a:prstClr val="black"/>
                </a:solidFill>
              </a:rPr>
              <a:t>を常に所持できる</a:t>
            </a:r>
            <a:endParaRPr lang="en-US" altLang="ja-JP" sz="2800" dirty="0">
              <a:solidFill>
                <a:prstClr val="black"/>
              </a:solidFill>
            </a:endParaRPr>
          </a:p>
          <a:p>
            <a:pPr lvl="0">
              <a:lnSpc>
                <a:spcPct val="90000"/>
              </a:lnSpc>
              <a:spcBef>
                <a:spcPts val="1000"/>
              </a:spcBef>
            </a:pPr>
            <a:r>
              <a:rPr lang="ja-JP" altLang="en-US" sz="2800" dirty="0">
                <a:solidFill>
                  <a:prstClr val="black"/>
                </a:solidFill>
              </a:rPr>
              <a:t>・武器切り替え</a:t>
            </a:r>
            <a:endParaRPr lang="en-US" altLang="ja-JP" sz="2800" dirty="0">
              <a:solidFill>
                <a:prstClr val="black"/>
              </a:solidFill>
            </a:endParaRPr>
          </a:p>
          <a:p>
            <a:pPr lvl="0">
              <a:lnSpc>
                <a:spcPct val="90000"/>
              </a:lnSpc>
              <a:spcBef>
                <a:spcPts val="1000"/>
              </a:spcBef>
            </a:pPr>
            <a:r>
              <a:rPr lang="en-US" altLang="ja-JP" sz="2800" dirty="0">
                <a:solidFill>
                  <a:prstClr val="black"/>
                </a:solidFill>
              </a:rPr>
              <a:t>※</a:t>
            </a:r>
            <a:r>
              <a:rPr lang="ja-JP" altLang="en-US" sz="2800" dirty="0">
                <a:solidFill>
                  <a:prstClr val="black"/>
                </a:solidFill>
              </a:rPr>
              <a:t>時間があれば装備実装</a:t>
            </a:r>
            <a:r>
              <a:rPr lang="en-US" altLang="ja-JP" sz="2800" dirty="0">
                <a:solidFill>
                  <a:prstClr val="black"/>
                </a:solidFill>
              </a:rPr>
              <a:t>(</a:t>
            </a:r>
            <a:r>
              <a:rPr lang="ja-JP" altLang="en-US" sz="2800" dirty="0">
                <a:solidFill>
                  <a:prstClr val="black"/>
                </a:solidFill>
              </a:rPr>
              <a:t>頭、胸、レギンス、靴</a:t>
            </a:r>
            <a:r>
              <a:rPr lang="en-US" altLang="ja-JP" sz="2800" dirty="0">
                <a:solidFill>
                  <a:prstClr val="black"/>
                </a:solidFill>
              </a:rPr>
              <a:t>)</a:t>
            </a:r>
          </a:p>
        </p:txBody>
      </p:sp>
    </p:spTree>
    <p:extLst>
      <p:ext uri="{BB962C8B-B14F-4D97-AF65-F5344CB8AC3E}">
        <p14:creationId xmlns:p14="http://schemas.microsoft.com/office/powerpoint/2010/main" val="4217337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596141-B393-102D-E26B-3D6B953ABF71}"/>
              </a:ext>
            </a:extLst>
          </p:cNvPr>
          <p:cNvSpPr>
            <a:spLocks noGrp="1"/>
          </p:cNvSpPr>
          <p:nvPr>
            <p:ph type="title"/>
          </p:nvPr>
        </p:nvSpPr>
        <p:spPr/>
        <p:txBody>
          <a:bodyPr/>
          <a:lstStyle/>
          <a:p>
            <a:r>
              <a:rPr kumimoji="1" lang="ja-JP" altLang="en-US" b="1" dirty="0"/>
              <a:t>世界観</a:t>
            </a:r>
          </a:p>
        </p:txBody>
      </p:sp>
      <p:sp>
        <p:nvSpPr>
          <p:cNvPr id="3" name="コンテンツ プレースホルダー 2">
            <a:extLst>
              <a:ext uri="{FF2B5EF4-FFF2-40B4-BE49-F238E27FC236}">
                <a16:creationId xmlns:a16="http://schemas.microsoft.com/office/drawing/2014/main" id="{323E5645-5D79-B3A2-96AD-5F59E777F80B}"/>
              </a:ext>
            </a:extLst>
          </p:cNvPr>
          <p:cNvSpPr>
            <a:spLocks noGrp="1"/>
          </p:cNvSpPr>
          <p:nvPr>
            <p:ph idx="1"/>
          </p:nvPr>
        </p:nvSpPr>
        <p:spPr/>
        <p:txBody>
          <a:bodyPr/>
          <a:lstStyle/>
          <a:p>
            <a:r>
              <a:rPr kumimoji="1" lang="ja-JP" altLang="en-US" dirty="0"/>
              <a:t>ここは弱肉強食の世界で強いモンスターが勝ち、弱いモンスターが</a:t>
            </a:r>
            <a:r>
              <a:rPr lang="ja-JP" altLang="en-US" dirty="0"/>
              <a:t>負けるファンタジーの世界</a:t>
            </a:r>
            <a:r>
              <a:rPr lang="en-US" altLang="ja-JP" dirty="0"/>
              <a:t>(</a:t>
            </a:r>
            <a:r>
              <a:rPr lang="ja-JP" altLang="en-US" dirty="0"/>
              <a:t>恐竜のいた時代</a:t>
            </a:r>
            <a:r>
              <a:rPr lang="en-US" altLang="ja-JP" dirty="0"/>
              <a:t>)</a:t>
            </a:r>
            <a:endParaRPr kumimoji="1" lang="en-US" altLang="ja-JP" dirty="0"/>
          </a:p>
          <a:p>
            <a:r>
              <a:rPr kumimoji="1" lang="ja-JP" altLang="en-US" dirty="0"/>
              <a:t>プレイヤーは弱いモンスターから操作し強くなって一番強い</a:t>
            </a:r>
            <a:r>
              <a:rPr kumimoji="1" lang="ja-JP" altLang="en-US" b="1" dirty="0"/>
              <a:t>破壊のキング</a:t>
            </a:r>
            <a:r>
              <a:rPr lang="ja-JP" altLang="en-US" dirty="0"/>
              <a:t>を倒す。このファンタジー世界の頂点を目指す！</a:t>
            </a:r>
            <a:endParaRPr kumimoji="1" lang="en-US" altLang="ja-JP" dirty="0"/>
          </a:p>
        </p:txBody>
      </p:sp>
      <p:pic>
        <p:nvPicPr>
          <p:cNvPr id="10" name="図 9">
            <a:extLst>
              <a:ext uri="{FF2B5EF4-FFF2-40B4-BE49-F238E27FC236}">
                <a16:creationId xmlns:a16="http://schemas.microsoft.com/office/drawing/2014/main" id="{20AEB086-64E3-4B91-9A94-13944303C1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8506" y="3975846"/>
            <a:ext cx="2675965" cy="2675965"/>
          </a:xfrm>
          <a:prstGeom prst="rect">
            <a:avLst/>
          </a:prstGeom>
        </p:spPr>
      </p:pic>
      <p:pic>
        <p:nvPicPr>
          <p:cNvPr id="12" name="図 11">
            <a:extLst>
              <a:ext uri="{FF2B5EF4-FFF2-40B4-BE49-F238E27FC236}">
                <a16:creationId xmlns:a16="http://schemas.microsoft.com/office/drawing/2014/main" id="{AFE19FB6-6127-4EB4-B7AB-0DBC5A8C34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8014" y="3564686"/>
            <a:ext cx="4032906" cy="3037396"/>
          </a:xfrm>
          <a:prstGeom prst="rect">
            <a:avLst/>
          </a:prstGeom>
        </p:spPr>
      </p:pic>
      <p:pic>
        <p:nvPicPr>
          <p:cNvPr id="14" name="図 13">
            <a:extLst>
              <a:ext uri="{FF2B5EF4-FFF2-40B4-BE49-F238E27FC236}">
                <a16:creationId xmlns:a16="http://schemas.microsoft.com/office/drawing/2014/main" id="{3E00C0EC-CB19-4253-A080-53D8925204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7000" y="3479478"/>
            <a:ext cx="1427841" cy="1427841"/>
          </a:xfrm>
          <a:prstGeom prst="rect">
            <a:avLst/>
          </a:prstGeom>
        </p:spPr>
      </p:pic>
      <p:sp>
        <p:nvSpPr>
          <p:cNvPr id="15" name="正方形/長方形 14">
            <a:extLst>
              <a:ext uri="{FF2B5EF4-FFF2-40B4-BE49-F238E27FC236}">
                <a16:creationId xmlns:a16="http://schemas.microsoft.com/office/drawing/2014/main" id="{57998C70-0E1E-4FDC-B332-F0BDB325D02D}"/>
              </a:ext>
            </a:extLst>
          </p:cNvPr>
          <p:cNvSpPr/>
          <p:nvPr/>
        </p:nvSpPr>
        <p:spPr>
          <a:xfrm>
            <a:off x="7129883" y="6417416"/>
            <a:ext cx="1338828" cy="369332"/>
          </a:xfrm>
          <a:prstGeom prst="rect">
            <a:avLst/>
          </a:prstGeom>
        </p:spPr>
        <p:txBody>
          <a:bodyPr wrap="none">
            <a:spAutoFit/>
          </a:bodyPr>
          <a:lstStyle/>
          <a:p>
            <a:pPr algn="ctr"/>
            <a:r>
              <a:rPr lang="en-US" altLang="ja-JP" dirty="0"/>
              <a:t>※</a:t>
            </a:r>
            <a:r>
              <a:rPr lang="ja-JP" altLang="en-US" dirty="0"/>
              <a:t>イメージ</a:t>
            </a:r>
          </a:p>
        </p:txBody>
      </p:sp>
    </p:spTree>
    <p:extLst>
      <p:ext uri="{BB962C8B-B14F-4D97-AF65-F5344CB8AC3E}">
        <p14:creationId xmlns:p14="http://schemas.microsoft.com/office/powerpoint/2010/main" val="1955489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40EFA5-02CE-E00A-39F2-4965D9031457}"/>
              </a:ext>
            </a:extLst>
          </p:cNvPr>
          <p:cNvSpPr>
            <a:spLocks noGrp="1"/>
          </p:cNvSpPr>
          <p:nvPr>
            <p:ph type="title"/>
          </p:nvPr>
        </p:nvSpPr>
        <p:spPr>
          <a:xfrm>
            <a:off x="838200" y="365125"/>
            <a:ext cx="10515600" cy="1325563"/>
          </a:xfrm>
        </p:spPr>
        <p:txBody>
          <a:bodyPr/>
          <a:lstStyle/>
          <a:p>
            <a:r>
              <a:rPr kumimoji="1" lang="ja-JP" altLang="en-US" dirty="0"/>
              <a:t>ゲーム画面</a:t>
            </a:r>
          </a:p>
        </p:txBody>
      </p:sp>
      <p:pic>
        <p:nvPicPr>
          <p:cNvPr id="6" name="図 5">
            <a:extLst>
              <a:ext uri="{FF2B5EF4-FFF2-40B4-BE49-F238E27FC236}">
                <a16:creationId xmlns:a16="http://schemas.microsoft.com/office/drawing/2014/main" id="{12617091-00E8-4C92-A922-95055BEF07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101" y="1349539"/>
            <a:ext cx="7377572" cy="5225780"/>
          </a:xfrm>
          <a:prstGeom prst="rect">
            <a:avLst/>
          </a:prstGeom>
        </p:spPr>
      </p:pic>
      <p:sp>
        <p:nvSpPr>
          <p:cNvPr id="8" name="Rectangle 1">
            <a:extLst>
              <a:ext uri="{FF2B5EF4-FFF2-40B4-BE49-F238E27FC236}">
                <a16:creationId xmlns:a16="http://schemas.microsoft.com/office/drawing/2014/main" id="{519B5691-1540-4BFE-996B-F4CE51D3E300}"/>
              </a:ext>
            </a:extLst>
          </p:cNvPr>
          <p:cNvSpPr>
            <a:spLocks noChangeArrowheads="1"/>
          </p:cNvSpPr>
          <p:nvPr/>
        </p:nvSpPr>
        <p:spPr bwMode="auto">
          <a:xfrm>
            <a:off x="932330" y="282681"/>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10" name="正方形/長方形 9">
            <a:extLst>
              <a:ext uri="{FF2B5EF4-FFF2-40B4-BE49-F238E27FC236}">
                <a16:creationId xmlns:a16="http://schemas.microsoft.com/office/drawing/2014/main" id="{FD91FEF3-3142-4D8B-BF18-B335AC7507F2}"/>
              </a:ext>
            </a:extLst>
          </p:cNvPr>
          <p:cNvSpPr/>
          <p:nvPr/>
        </p:nvSpPr>
        <p:spPr>
          <a:xfrm>
            <a:off x="8138426" y="2153312"/>
            <a:ext cx="4053574" cy="738664"/>
          </a:xfrm>
          <a:prstGeom prst="rect">
            <a:avLst/>
          </a:prstGeom>
        </p:spPr>
        <p:txBody>
          <a:bodyPr wrap="square">
            <a:spAutoFit/>
          </a:bodyPr>
          <a:lstStyle/>
          <a:p>
            <a:pPr algn="ctr"/>
            <a:r>
              <a:rPr lang="en-US" altLang="ja-JP" sz="2400" dirty="0"/>
              <a:t>SA </a:t>
            </a:r>
            <a:r>
              <a:rPr lang="ja-JP" altLang="en-US" sz="2400" dirty="0"/>
              <a:t>➡　</a:t>
            </a:r>
            <a:r>
              <a:rPr kumimoji="0" lang="ja-JP" altLang="en-US" sz="2400" dirty="0">
                <a:solidFill>
                  <a:srgbClr val="202124"/>
                </a:solidFill>
                <a:latin typeface="Arial Unicode MS"/>
              </a:rPr>
              <a:t>特殊攻撃</a:t>
            </a:r>
            <a:r>
              <a:rPr kumimoji="0" lang="ja-JP" altLang="ja-JP" sz="2400" dirty="0"/>
              <a:t> </a:t>
            </a:r>
            <a:endParaRPr kumimoji="0" lang="ja-JP" altLang="ja-JP" sz="2400" dirty="0">
              <a:latin typeface="Arial" panose="020B0604020202020204" pitchFamily="34" charset="0"/>
            </a:endParaRPr>
          </a:p>
          <a:p>
            <a:pPr algn="ctr"/>
            <a:endParaRPr lang="ja-JP" altLang="en-US" dirty="0"/>
          </a:p>
        </p:txBody>
      </p:sp>
      <p:sp>
        <p:nvSpPr>
          <p:cNvPr id="12" name="正方形/長方形 11">
            <a:extLst>
              <a:ext uri="{FF2B5EF4-FFF2-40B4-BE49-F238E27FC236}">
                <a16:creationId xmlns:a16="http://schemas.microsoft.com/office/drawing/2014/main" id="{1A8296F6-E331-4C58-8682-A4212243B697}"/>
              </a:ext>
            </a:extLst>
          </p:cNvPr>
          <p:cNvSpPr/>
          <p:nvPr/>
        </p:nvSpPr>
        <p:spPr>
          <a:xfrm>
            <a:off x="8905006" y="1542299"/>
            <a:ext cx="1923155" cy="461665"/>
          </a:xfrm>
          <a:prstGeom prst="rect">
            <a:avLst/>
          </a:prstGeom>
        </p:spPr>
        <p:txBody>
          <a:bodyPr wrap="none">
            <a:spAutoFit/>
          </a:bodyPr>
          <a:lstStyle/>
          <a:p>
            <a:pPr lvl="0" eaLnBrk="0" fontAlgn="base" hangingPunct="0">
              <a:spcBef>
                <a:spcPct val="0"/>
              </a:spcBef>
              <a:spcAft>
                <a:spcPct val="0"/>
              </a:spcAft>
            </a:pPr>
            <a:r>
              <a:rPr kumimoji="0" lang="en-US" altLang="ja-JP" sz="2400" dirty="0">
                <a:latin typeface="Arial" panose="020B0604020202020204" pitchFamily="34" charset="0"/>
              </a:rPr>
              <a:t>HP </a:t>
            </a:r>
            <a:r>
              <a:rPr kumimoji="0" lang="ja-JP" altLang="en-US" sz="2400" dirty="0">
                <a:latin typeface="Arial" panose="020B0604020202020204" pitchFamily="34" charset="0"/>
              </a:rPr>
              <a:t>➡　体力</a:t>
            </a:r>
            <a:endParaRPr kumimoji="0" lang="ja-JP" altLang="ja-JP" sz="2400" dirty="0">
              <a:latin typeface="Arial" panose="020B0604020202020204" pitchFamily="34" charset="0"/>
            </a:endParaRPr>
          </a:p>
        </p:txBody>
      </p:sp>
      <p:sp>
        <p:nvSpPr>
          <p:cNvPr id="18" name="正方形/長方形 17">
            <a:extLst>
              <a:ext uri="{FF2B5EF4-FFF2-40B4-BE49-F238E27FC236}">
                <a16:creationId xmlns:a16="http://schemas.microsoft.com/office/drawing/2014/main" id="{90EC67C5-70B2-41CD-A62C-E64371D7D487}"/>
              </a:ext>
            </a:extLst>
          </p:cNvPr>
          <p:cNvSpPr/>
          <p:nvPr/>
        </p:nvSpPr>
        <p:spPr>
          <a:xfrm>
            <a:off x="8214999" y="4651793"/>
            <a:ext cx="3900427" cy="461665"/>
          </a:xfrm>
          <a:prstGeom prst="rect">
            <a:avLst/>
          </a:prstGeom>
        </p:spPr>
        <p:txBody>
          <a:bodyPr wrap="none">
            <a:spAutoFit/>
          </a:bodyPr>
          <a:lstStyle/>
          <a:p>
            <a:pPr lvl="0" eaLnBrk="0" fontAlgn="base" hangingPunct="0">
              <a:spcBef>
                <a:spcPct val="0"/>
              </a:spcBef>
              <a:spcAft>
                <a:spcPct val="0"/>
              </a:spcAft>
            </a:pPr>
            <a:r>
              <a:rPr kumimoji="0" lang="en-US" altLang="ja-JP" sz="2400" dirty="0"/>
              <a:t>※</a:t>
            </a:r>
            <a:r>
              <a:rPr kumimoji="0" lang="ja-JP" altLang="en-US" sz="2400" dirty="0"/>
              <a:t>時間があれば経験値バー</a:t>
            </a:r>
            <a:r>
              <a:rPr kumimoji="0" lang="ja-JP" altLang="ja-JP" sz="600" dirty="0"/>
              <a:t> </a:t>
            </a:r>
            <a:endParaRPr kumimoji="0" lang="ja-JP" altLang="ja-JP" sz="1400" dirty="0">
              <a:latin typeface="Arial" panose="020B0604020202020204" pitchFamily="34" charset="0"/>
            </a:endParaRPr>
          </a:p>
        </p:txBody>
      </p:sp>
    </p:spTree>
    <p:extLst>
      <p:ext uri="{BB962C8B-B14F-4D97-AF65-F5344CB8AC3E}">
        <p14:creationId xmlns:p14="http://schemas.microsoft.com/office/powerpoint/2010/main" val="2529912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6018E418-7733-4C1E-807C-E2E2967D6887}"/>
              </a:ext>
            </a:extLst>
          </p:cNvPr>
          <p:cNvSpPr/>
          <p:nvPr/>
        </p:nvSpPr>
        <p:spPr>
          <a:xfrm>
            <a:off x="557289" y="534162"/>
            <a:ext cx="2983769" cy="769441"/>
          </a:xfrm>
          <a:prstGeom prst="rect">
            <a:avLst/>
          </a:prstGeom>
        </p:spPr>
        <p:txBody>
          <a:bodyPr wrap="square">
            <a:spAutoFit/>
          </a:bodyPr>
          <a:lstStyle/>
          <a:p>
            <a:r>
              <a:rPr lang="ja-JP" altLang="en-US" sz="4400" b="1" dirty="0">
                <a:solidFill>
                  <a:prstClr val="black"/>
                </a:solidFill>
                <a:latin typeface="游ゴシック Light" panose="020F0302020204030204"/>
                <a:ea typeface="游ゴシック Light" panose="020B0300000000000000" pitchFamily="50" charset="-128"/>
                <a:cs typeface="+mj-cs"/>
              </a:rPr>
              <a:t>参考ゲーム</a:t>
            </a:r>
            <a:endParaRPr lang="ja-JP" altLang="en-US" dirty="0"/>
          </a:p>
        </p:txBody>
      </p:sp>
      <p:pic>
        <p:nvPicPr>
          <p:cNvPr id="5" name="図 4">
            <a:extLst>
              <a:ext uri="{FF2B5EF4-FFF2-40B4-BE49-F238E27FC236}">
                <a16:creationId xmlns:a16="http://schemas.microsoft.com/office/drawing/2014/main" id="{38C06DB5-C5C4-4B0F-BA2A-F1C90A609E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256" y="1303603"/>
            <a:ext cx="9144000" cy="5143500"/>
          </a:xfrm>
          <a:prstGeom prst="rect">
            <a:avLst/>
          </a:prstGeom>
        </p:spPr>
      </p:pic>
      <p:sp>
        <p:nvSpPr>
          <p:cNvPr id="6" name="正方形/長方形 5">
            <a:extLst>
              <a:ext uri="{FF2B5EF4-FFF2-40B4-BE49-F238E27FC236}">
                <a16:creationId xmlns:a16="http://schemas.microsoft.com/office/drawing/2014/main" id="{49481180-CBE0-4CB2-B825-27F0AAEC3FBA}"/>
              </a:ext>
            </a:extLst>
          </p:cNvPr>
          <p:cNvSpPr/>
          <p:nvPr/>
        </p:nvSpPr>
        <p:spPr>
          <a:xfrm>
            <a:off x="7638617" y="6488668"/>
            <a:ext cx="3877985" cy="369332"/>
          </a:xfrm>
          <a:prstGeom prst="rect">
            <a:avLst/>
          </a:prstGeom>
        </p:spPr>
        <p:txBody>
          <a:bodyPr wrap="none">
            <a:spAutoFit/>
          </a:bodyPr>
          <a:lstStyle/>
          <a:p>
            <a:r>
              <a:rPr lang="en-US" altLang="ja-JP" dirty="0"/>
              <a:t>※</a:t>
            </a:r>
            <a:r>
              <a:rPr lang="ja-JP" altLang="en-US" dirty="0"/>
              <a:t>人のところをモンスターに変える</a:t>
            </a:r>
          </a:p>
        </p:txBody>
      </p:sp>
      <p:sp>
        <p:nvSpPr>
          <p:cNvPr id="7" name="正方形/長方形 6">
            <a:extLst>
              <a:ext uri="{FF2B5EF4-FFF2-40B4-BE49-F238E27FC236}">
                <a16:creationId xmlns:a16="http://schemas.microsoft.com/office/drawing/2014/main" id="{CE5F597F-30A0-47B1-8E0D-ECBA3C484C62}"/>
              </a:ext>
            </a:extLst>
          </p:cNvPr>
          <p:cNvSpPr/>
          <p:nvPr/>
        </p:nvSpPr>
        <p:spPr>
          <a:xfrm>
            <a:off x="6571818" y="913489"/>
            <a:ext cx="3647152" cy="369332"/>
          </a:xfrm>
          <a:prstGeom prst="rect">
            <a:avLst/>
          </a:prstGeom>
        </p:spPr>
        <p:txBody>
          <a:bodyPr wrap="none">
            <a:spAutoFit/>
          </a:bodyPr>
          <a:lstStyle/>
          <a:p>
            <a:r>
              <a:rPr lang="ja-JP" altLang="en-US" b="1" dirty="0"/>
              <a:t>ゲーム名　わくわくファンタジー</a:t>
            </a:r>
            <a:endParaRPr lang="ja-JP" altLang="en-US" dirty="0"/>
          </a:p>
        </p:txBody>
      </p:sp>
    </p:spTree>
    <p:extLst>
      <p:ext uri="{BB962C8B-B14F-4D97-AF65-F5344CB8AC3E}">
        <p14:creationId xmlns:p14="http://schemas.microsoft.com/office/powerpoint/2010/main" val="1223077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48E29F-8F5F-D796-996F-EABEE6D392E5}"/>
              </a:ext>
            </a:extLst>
          </p:cNvPr>
          <p:cNvSpPr>
            <a:spLocks noGrp="1"/>
          </p:cNvSpPr>
          <p:nvPr>
            <p:ph type="title"/>
          </p:nvPr>
        </p:nvSpPr>
        <p:spPr/>
        <p:txBody>
          <a:bodyPr/>
          <a:lstStyle/>
          <a:p>
            <a:r>
              <a:rPr kumimoji="1" lang="ja-JP" altLang="en-US" b="1" dirty="0"/>
              <a:t>操作方法</a:t>
            </a:r>
          </a:p>
        </p:txBody>
      </p:sp>
      <p:pic>
        <p:nvPicPr>
          <p:cNvPr id="5" name="コンテンツ プレースホルダー 4" descr="図形&#10;&#10;中程度の精度で自動的に生成された説明">
            <a:extLst>
              <a:ext uri="{FF2B5EF4-FFF2-40B4-BE49-F238E27FC236}">
                <a16:creationId xmlns:a16="http://schemas.microsoft.com/office/drawing/2014/main" id="{284761FB-F243-AD95-57AA-6CBF3878E3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8580" y="1427300"/>
            <a:ext cx="6974840" cy="1931104"/>
          </a:xfrm>
        </p:spPr>
      </p:pic>
      <p:graphicFrame>
        <p:nvGraphicFramePr>
          <p:cNvPr id="7" name="表 7">
            <a:extLst>
              <a:ext uri="{FF2B5EF4-FFF2-40B4-BE49-F238E27FC236}">
                <a16:creationId xmlns:a16="http://schemas.microsoft.com/office/drawing/2014/main" id="{430D0246-E651-7772-CC7C-288977B8FEF5}"/>
              </a:ext>
            </a:extLst>
          </p:cNvPr>
          <p:cNvGraphicFramePr>
            <a:graphicFrameLocks noGrp="1"/>
          </p:cNvGraphicFramePr>
          <p:nvPr>
            <p:extLst>
              <p:ext uri="{D42A27DB-BD31-4B8C-83A1-F6EECF244321}">
                <p14:modId xmlns:p14="http://schemas.microsoft.com/office/powerpoint/2010/main" val="1901319908"/>
              </p:ext>
            </p:extLst>
          </p:nvPr>
        </p:nvGraphicFramePr>
        <p:xfrm>
          <a:off x="3825425" y="3445389"/>
          <a:ext cx="4378960" cy="3337560"/>
        </p:xfrm>
        <a:graphic>
          <a:graphicData uri="http://schemas.openxmlformats.org/drawingml/2006/table">
            <a:tbl>
              <a:tblPr firstRow="1" bandRow="1">
                <a:tableStyleId>{5C22544A-7EE6-4342-B048-85BDC9FD1C3A}</a:tableStyleId>
              </a:tblPr>
              <a:tblGrid>
                <a:gridCol w="1584960">
                  <a:extLst>
                    <a:ext uri="{9D8B030D-6E8A-4147-A177-3AD203B41FA5}">
                      <a16:colId xmlns:a16="http://schemas.microsoft.com/office/drawing/2014/main" val="271933499"/>
                    </a:ext>
                  </a:extLst>
                </a:gridCol>
                <a:gridCol w="2794000">
                  <a:extLst>
                    <a:ext uri="{9D8B030D-6E8A-4147-A177-3AD203B41FA5}">
                      <a16:colId xmlns:a16="http://schemas.microsoft.com/office/drawing/2014/main" val="1410728205"/>
                    </a:ext>
                  </a:extLst>
                </a:gridCol>
              </a:tblGrid>
              <a:tr h="370840">
                <a:tc>
                  <a:txBody>
                    <a:bodyPr/>
                    <a:lstStyle/>
                    <a:p>
                      <a:r>
                        <a:rPr kumimoji="1" lang="ja-JP" altLang="en-US" dirty="0"/>
                        <a:t>キー</a:t>
                      </a:r>
                      <a:endParaRPr kumimoji="1" lang="en-US" altLang="ja-JP" dirty="0"/>
                    </a:p>
                  </a:txBody>
                  <a:tcPr/>
                </a:tc>
                <a:tc>
                  <a:txBody>
                    <a:bodyPr/>
                    <a:lstStyle/>
                    <a:p>
                      <a:r>
                        <a:rPr kumimoji="1" lang="ja-JP" altLang="en-US" dirty="0"/>
                        <a:t>説明</a:t>
                      </a:r>
                    </a:p>
                  </a:txBody>
                  <a:tcPr/>
                </a:tc>
                <a:extLst>
                  <a:ext uri="{0D108BD9-81ED-4DB2-BD59-A6C34878D82A}">
                    <a16:rowId xmlns:a16="http://schemas.microsoft.com/office/drawing/2014/main" val="2248288294"/>
                  </a:ext>
                </a:extLst>
              </a:tr>
              <a:tr h="370840">
                <a:tc>
                  <a:txBody>
                    <a:bodyPr/>
                    <a:lstStyle/>
                    <a:p>
                      <a:r>
                        <a:rPr kumimoji="1" lang="en-US" altLang="ja-JP" dirty="0"/>
                        <a:t>W</a:t>
                      </a:r>
                      <a:endParaRPr kumimoji="1" lang="ja-JP" altLang="en-US" dirty="0"/>
                    </a:p>
                  </a:txBody>
                  <a:tcPr/>
                </a:tc>
                <a:tc>
                  <a:txBody>
                    <a:bodyPr/>
                    <a:lstStyle/>
                    <a:p>
                      <a:r>
                        <a:rPr kumimoji="1" lang="ja-JP" altLang="en-US" dirty="0"/>
                        <a:t>前に移動</a:t>
                      </a:r>
                      <a:endParaRPr kumimoji="1" lang="en-US" altLang="ja-JP" dirty="0"/>
                    </a:p>
                  </a:txBody>
                  <a:tcPr/>
                </a:tc>
                <a:extLst>
                  <a:ext uri="{0D108BD9-81ED-4DB2-BD59-A6C34878D82A}">
                    <a16:rowId xmlns:a16="http://schemas.microsoft.com/office/drawing/2014/main" val="488799694"/>
                  </a:ext>
                </a:extLst>
              </a:tr>
              <a:tr h="370840">
                <a:tc>
                  <a:txBody>
                    <a:bodyPr/>
                    <a:lstStyle/>
                    <a:p>
                      <a:r>
                        <a:rPr kumimoji="1" lang="en-US" altLang="ja-JP" dirty="0"/>
                        <a:t>S</a:t>
                      </a:r>
                      <a:endParaRPr kumimoji="1" lang="ja-JP" altLang="en-US" dirty="0"/>
                    </a:p>
                  </a:txBody>
                  <a:tcPr/>
                </a:tc>
                <a:tc>
                  <a:txBody>
                    <a:bodyPr/>
                    <a:lstStyle/>
                    <a:p>
                      <a:r>
                        <a:rPr kumimoji="1" lang="ja-JP" altLang="en-US" dirty="0"/>
                        <a:t>後ろに移動</a:t>
                      </a:r>
                    </a:p>
                  </a:txBody>
                  <a:tcPr/>
                </a:tc>
                <a:extLst>
                  <a:ext uri="{0D108BD9-81ED-4DB2-BD59-A6C34878D82A}">
                    <a16:rowId xmlns:a16="http://schemas.microsoft.com/office/drawing/2014/main" val="3460174565"/>
                  </a:ext>
                </a:extLst>
              </a:tr>
              <a:tr h="370840">
                <a:tc>
                  <a:txBody>
                    <a:bodyPr/>
                    <a:lstStyle/>
                    <a:p>
                      <a:r>
                        <a:rPr kumimoji="1" lang="en-US" altLang="ja-JP" dirty="0"/>
                        <a:t>A</a:t>
                      </a:r>
                      <a:endParaRPr kumimoji="1" lang="ja-JP" altLang="en-US" dirty="0"/>
                    </a:p>
                  </a:txBody>
                  <a:tcPr/>
                </a:tc>
                <a:tc>
                  <a:txBody>
                    <a:bodyPr/>
                    <a:lstStyle/>
                    <a:p>
                      <a:r>
                        <a:rPr kumimoji="1" lang="ja-JP" altLang="en-US" dirty="0"/>
                        <a:t>左に移動</a:t>
                      </a:r>
                    </a:p>
                  </a:txBody>
                  <a:tcPr/>
                </a:tc>
                <a:extLst>
                  <a:ext uri="{0D108BD9-81ED-4DB2-BD59-A6C34878D82A}">
                    <a16:rowId xmlns:a16="http://schemas.microsoft.com/office/drawing/2014/main" val="1113570640"/>
                  </a:ext>
                </a:extLst>
              </a:tr>
              <a:tr h="370840">
                <a:tc>
                  <a:txBody>
                    <a:bodyPr/>
                    <a:lstStyle/>
                    <a:p>
                      <a:r>
                        <a:rPr kumimoji="1" lang="en-US" altLang="ja-JP" dirty="0"/>
                        <a:t>D</a:t>
                      </a:r>
                      <a:endParaRPr kumimoji="1" lang="ja-JP" altLang="en-US" dirty="0"/>
                    </a:p>
                  </a:txBody>
                  <a:tcPr/>
                </a:tc>
                <a:tc>
                  <a:txBody>
                    <a:bodyPr/>
                    <a:lstStyle/>
                    <a:p>
                      <a:r>
                        <a:rPr kumimoji="1" lang="ja-JP" altLang="en-US" dirty="0"/>
                        <a:t>右に移動</a:t>
                      </a:r>
                    </a:p>
                  </a:txBody>
                  <a:tcPr/>
                </a:tc>
                <a:extLst>
                  <a:ext uri="{0D108BD9-81ED-4DB2-BD59-A6C34878D82A}">
                    <a16:rowId xmlns:a16="http://schemas.microsoft.com/office/drawing/2014/main" val="2870962627"/>
                  </a:ext>
                </a:extLst>
              </a:tr>
              <a:tr h="370840">
                <a:tc>
                  <a:txBody>
                    <a:bodyPr/>
                    <a:lstStyle/>
                    <a:p>
                      <a:r>
                        <a:rPr kumimoji="1" lang="en-US" altLang="ja-JP" dirty="0"/>
                        <a:t>J</a:t>
                      </a:r>
                      <a:endParaRPr kumimoji="1" lang="ja-JP" altLang="en-US" dirty="0"/>
                    </a:p>
                  </a:txBody>
                  <a:tcPr/>
                </a:tc>
                <a:tc>
                  <a:txBody>
                    <a:bodyPr/>
                    <a:lstStyle/>
                    <a:p>
                      <a:r>
                        <a:rPr kumimoji="1" lang="ja-JP" altLang="en-US" dirty="0"/>
                        <a:t>ジャンプ</a:t>
                      </a:r>
                    </a:p>
                  </a:txBody>
                  <a:tcPr/>
                </a:tc>
                <a:extLst>
                  <a:ext uri="{0D108BD9-81ED-4DB2-BD59-A6C34878D82A}">
                    <a16:rowId xmlns:a16="http://schemas.microsoft.com/office/drawing/2014/main" val="651781032"/>
                  </a:ext>
                </a:extLst>
              </a:tr>
              <a:tr h="370840">
                <a:tc>
                  <a:txBody>
                    <a:bodyPr/>
                    <a:lstStyle/>
                    <a:p>
                      <a:r>
                        <a:rPr kumimoji="1" lang="en-US" altLang="ja-JP" dirty="0"/>
                        <a:t>SPACE</a:t>
                      </a:r>
                      <a:endParaRPr kumimoji="1" lang="ja-JP" altLang="en-US" dirty="0"/>
                    </a:p>
                  </a:txBody>
                  <a:tcPr/>
                </a:tc>
                <a:tc>
                  <a:txBody>
                    <a:bodyPr/>
                    <a:lstStyle/>
                    <a:p>
                      <a:r>
                        <a:rPr kumimoji="1" lang="ja-JP" altLang="en-US" dirty="0"/>
                        <a:t>攻撃</a:t>
                      </a:r>
                    </a:p>
                  </a:txBody>
                  <a:tcPr/>
                </a:tc>
                <a:extLst>
                  <a:ext uri="{0D108BD9-81ED-4DB2-BD59-A6C34878D82A}">
                    <a16:rowId xmlns:a16="http://schemas.microsoft.com/office/drawing/2014/main" val="4253165535"/>
                  </a:ext>
                </a:extLst>
              </a:tr>
              <a:tr h="370840">
                <a:tc>
                  <a:txBody>
                    <a:bodyPr/>
                    <a:lstStyle/>
                    <a:p>
                      <a:r>
                        <a:rPr kumimoji="1" lang="en-US" altLang="ja-JP" dirty="0"/>
                        <a:t>L</a:t>
                      </a:r>
                      <a:r>
                        <a:rPr kumimoji="1" lang="ja-JP" altLang="en-US" dirty="0"/>
                        <a:t>・</a:t>
                      </a:r>
                      <a:r>
                        <a:rPr kumimoji="1" lang="en-US" altLang="ja-JP" dirty="0"/>
                        <a:t>K</a:t>
                      </a:r>
                      <a:r>
                        <a:rPr kumimoji="1" lang="ja-JP" altLang="en-US" dirty="0"/>
                        <a:t> ・</a:t>
                      </a:r>
                      <a:r>
                        <a:rPr kumimoji="1" lang="en-US" altLang="ja-JP" dirty="0"/>
                        <a:t>I</a:t>
                      </a:r>
                      <a:r>
                        <a:rPr kumimoji="1" lang="ja-JP" altLang="en-US" dirty="0"/>
                        <a:t>・</a:t>
                      </a:r>
                      <a:r>
                        <a:rPr kumimoji="1" lang="en-US" altLang="ja-JP" dirty="0"/>
                        <a:t>O</a:t>
                      </a:r>
                      <a:endParaRPr kumimoji="1" lang="ja-JP" altLang="en-US" dirty="0"/>
                    </a:p>
                  </a:txBody>
                  <a:tcPr/>
                </a:tc>
                <a:tc>
                  <a:txBody>
                    <a:bodyPr/>
                    <a:lstStyle/>
                    <a:p>
                      <a:r>
                        <a:rPr kumimoji="1" lang="ja-JP" altLang="en-US" dirty="0"/>
                        <a:t>特殊攻撃</a:t>
                      </a:r>
                    </a:p>
                  </a:txBody>
                  <a:tcPr/>
                </a:tc>
                <a:extLst>
                  <a:ext uri="{0D108BD9-81ED-4DB2-BD59-A6C34878D82A}">
                    <a16:rowId xmlns:a16="http://schemas.microsoft.com/office/drawing/2014/main" val="1245395639"/>
                  </a:ext>
                </a:extLst>
              </a:tr>
              <a:tr h="370840">
                <a:tc>
                  <a:txBody>
                    <a:bodyPr/>
                    <a:lstStyle/>
                    <a:p>
                      <a:r>
                        <a:rPr kumimoji="1" lang="en-US" altLang="ja-JP" dirty="0"/>
                        <a:t>SHIFT</a:t>
                      </a:r>
                      <a:endParaRPr kumimoji="1" lang="ja-JP" altLang="en-US" dirty="0"/>
                    </a:p>
                  </a:txBody>
                  <a:tcPr/>
                </a:tc>
                <a:tc>
                  <a:txBody>
                    <a:bodyPr/>
                    <a:lstStyle/>
                    <a:p>
                      <a:r>
                        <a:rPr kumimoji="1" lang="ja-JP" altLang="en-US" dirty="0"/>
                        <a:t>回避</a:t>
                      </a:r>
                    </a:p>
                  </a:txBody>
                  <a:tcPr/>
                </a:tc>
                <a:extLst>
                  <a:ext uri="{0D108BD9-81ED-4DB2-BD59-A6C34878D82A}">
                    <a16:rowId xmlns:a16="http://schemas.microsoft.com/office/drawing/2014/main" val="3313479036"/>
                  </a:ext>
                </a:extLst>
              </a:tr>
            </a:tbl>
          </a:graphicData>
        </a:graphic>
      </p:graphicFrame>
      <p:sp>
        <p:nvSpPr>
          <p:cNvPr id="8" name="正方形/長方形 7">
            <a:extLst>
              <a:ext uri="{FF2B5EF4-FFF2-40B4-BE49-F238E27FC236}">
                <a16:creationId xmlns:a16="http://schemas.microsoft.com/office/drawing/2014/main" id="{07DE328C-BB15-4ECF-4B04-9756D71C6676}"/>
              </a:ext>
            </a:extLst>
          </p:cNvPr>
          <p:cNvSpPr/>
          <p:nvPr/>
        </p:nvSpPr>
        <p:spPr>
          <a:xfrm>
            <a:off x="3237940" y="2424935"/>
            <a:ext cx="251460" cy="239394"/>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A8BA278E-3348-DF10-9D6B-BEEA8A86850D}"/>
              </a:ext>
            </a:extLst>
          </p:cNvPr>
          <p:cNvSpPr/>
          <p:nvPr/>
        </p:nvSpPr>
        <p:spPr>
          <a:xfrm>
            <a:off x="3458060" y="2139267"/>
            <a:ext cx="251460" cy="239394"/>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正方形/長方形 9">
            <a:extLst>
              <a:ext uri="{FF2B5EF4-FFF2-40B4-BE49-F238E27FC236}">
                <a16:creationId xmlns:a16="http://schemas.microsoft.com/office/drawing/2014/main" id="{E4976BB1-1D5B-463E-34DC-A3363D6E1BA4}"/>
              </a:ext>
            </a:extLst>
          </p:cNvPr>
          <p:cNvSpPr/>
          <p:nvPr/>
        </p:nvSpPr>
        <p:spPr>
          <a:xfrm>
            <a:off x="3536165" y="2424255"/>
            <a:ext cx="251460" cy="239394"/>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4B9D4732-1766-E223-87FE-8148E40DA7F8}"/>
              </a:ext>
            </a:extLst>
          </p:cNvPr>
          <p:cNvSpPr/>
          <p:nvPr/>
        </p:nvSpPr>
        <p:spPr>
          <a:xfrm>
            <a:off x="5607217" y="2432405"/>
            <a:ext cx="251460" cy="239394"/>
          </a:xfrm>
          <a:prstGeom prst="rect">
            <a:avLst/>
          </a:prstGeom>
          <a:solidFill>
            <a:srgbClr val="00B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E97F0387-4FBD-B0C1-5A8A-13433E5F2F29}"/>
              </a:ext>
            </a:extLst>
          </p:cNvPr>
          <p:cNvSpPr/>
          <p:nvPr/>
        </p:nvSpPr>
        <p:spPr>
          <a:xfrm>
            <a:off x="5019078" y="2423440"/>
            <a:ext cx="251460" cy="239394"/>
          </a:xfrm>
          <a:prstGeom prst="rect">
            <a:avLst/>
          </a:prstGeom>
          <a:solidFill>
            <a:srgbClr val="00B0F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D823965B-EE50-7B9A-7E1E-A26794ADA0D3}"/>
              </a:ext>
            </a:extLst>
          </p:cNvPr>
          <p:cNvSpPr/>
          <p:nvPr/>
        </p:nvSpPr>
        <p:spPr>
          <a:xfrm>
            <a:off x="4137490" y="3003890"/>
            <a:ext cx="1209675" cy="239394"/>
          </a:xfrm>
          <a:prstGeom prst="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CDED9954-7B22-4C3E-BF37-A0BFFDBBA7BE}"/>
              </a:ext>
            </a:extLst>
          </p:cNvPr>
          <p:cNvPicPr>
            <a:picLocks noChangeAspect="1"/>
          </p:cNvPicPr>
          <p:nvPr/>
        </p:nvPicPr>
        <p:blipFill>
          <a:blip r:embed="rId3"/>
          <a:stretch>
            <a:fillRect/>
          </a:stretch>
        </p:blipFill>
        <p:spPr>
          <a:xfrm>
            <a:off x="3825425" y="2424255"/>
            <a:ext cx="249958" cy="237765"/>
          </a:xfrm>
          <a:prstGeom prst="rect">
            <a:avLst/>
          </a:prstGeom>
        </p:spPr>
      </p:pic>
      <p:pic>
        <p:nvPicPr>
          <p:cNvPr id="6" name="図 5">
            <a:extLst>
              <a:ext uri="{FF2B5EF4-FFF2-40B4-BE49-F238E27FC236}">
                <a16:creationId xmlns:a16="http://schemas.microsoft.com/office/drawing/2014/main" id="{7D6778CA-D4CD-476F-826C-2A5058752952}"/>
              </a:ext>
            </a:extLst>
          </p:cNvPr>
          <p:cNvPicPr>
            <a:picLocks noChangeAspect="1"/>
          </p:cNvPicPr>
          <p:nvPr/>
        </p:nvPicPr>
        <p:blipFill>
          <a:blip r:embed="rId3"/>
          <a:stretch>
            <a:fillRect/>
          </a:stretch>
        </p:blipFill>
        <p:spPr>
          <a:xfrm>
            <a:off x="3518235" y="3871211"/>
            <a:ext cx="249958" cy="237765"/>
          </a:xfrm>
          <a:prstGeom prst="rect">
            <a:avLst/>
          </a:prstGeom>
        </p:spPr>
      </p:pic>
      <p:pic>
        <p:nvPicPr>
          <p:cNvPr id="14" name="図 13">
            <a:extLst>
              <a:ext uri="{FF2B5EF4-FFF2-40B4-BE49-F238E27FC236}">
                <a16:creationId xmlns:a16="http://schemas.microsoft.com/office/drawing/2014/main" id="{DEA9E328-320B-4561-A1A5-01AB4FD5B699}"/>
              </a:ext>
            </a:extLst>
          </p:cNvPr>
          <p:cNvPicPr>
            <a:picLocks noChangeAspect="1"/>
          </p:cNvPicPr>
          <p:nvPr/>
        </p:nvPicPr>
        <p:blipFill>
          <a:blip r:embed="rId4"/>
          <a:stretch>
            <a:fillRect/>
          </a:stretch>
        </p:blipFill>
        <p:spPr>
          <a:xfrm>
            <a:off x="3512072" y="5354061"/>
            <a:ext cx="256054" cy="237765"/>
          </a:xfrm>
          <a:prstGeom prst="rect">
            <a:avLst/>
          </a:prstGeom>
        </p:spPr>
      </p:pic>
      <p:pic>
        <p:nvPicPr>
          <p:cNvPr id="15" name="図 14">
            <a:extLst>
              <a:ext uri="{FF2B5EF4-FFF2-40B4-BE49-F238E27FC236}">
                <a16:creationId xmlns:a16="http://schemas.microsoft.com/office/drawing/2014/main" id="{5A391B97-C2D6-461D-A9FC-682809487D9A}"/>
              </a:ext>
            </a:extLst>
          </p:cNvPr>
          <p:cNvPicPr>
            <a:picLocks noChangeAspect="1"/>
          </p:cNvPicPr>
          <p:nvPr/>
        </p:nvPicPr>
        <p:blipFill>
          <a:blip r:embed="rId5"/>
          <a:stretch>
            <a:fillRect/>
          </a:stretch>
        </p:blipFill>
        <p:spPr>
          <a:xfrm>
            <a:off x="3518235" y="6085395"/>
            <a:ext cx="249958" cy="237765"/>
          </a:xfrm>
          <a:prstGeom prst="rect">
            <a:avLst/>
          </a:prstGeom>
        </p:spPr>
      </p:pic>
      <p:sp>
        <p:nvSpPr>
          <p:cNvPr id="16" name="正方形/長方形 15">
            <a:extLst>
              <a:ext uri="{FF2B5EF4-FFF2-40B4-BE49-F238E27FC236}">
                <a16:creationId xmlns:a16="http://schemas.microsoft.com/office/drawing/2014/main" id="{78720BFA-2BC2-4544-B5F1-1B6C1273FCDF}"/>
              </a:ext>
            </a:extLst>
          </p:cNvPr>
          <p:cNvSpPr/>
          <p:nvPr/>
        </p:nvSpPr>
        <p:spPr>
          <a:xfrm>
            <a:off x="3507330" y="5709287"/>
            <a:ext cx="251460" cy="239394"/>
          </a:xfrm>
          <a:prstGeom prst="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0D5514B8-79C2-4BF5-8A38-918314FBCCC9}"/>
              </a:ext>
            </a:extLst>
          </p:cNvPr>
          <p:cNvSpPr/>
          <p:nvPr/>
        </p:nvSpPr>
        <p:spPr>
          <a:xfrm>
            <a:off x="2727176" y="2710603"/>
            <a:ext cx="598730" cy="240197"/>
          </a:xfrm>
          <a:prstGeom prst="rect">
            <a:avLst/>
          </a:prstGeom>
          <a:solidFill>
            <a:schemeClr val="accent2">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7768FFF3-ED9D-4233-998E-B23A1279064B}"/>
              </a:ext>
            </a:extLst>
          </p:cNvPr>
          <p:cNvSpPr/>
          <p:nvPr/>
        </p:nvSpPr>
        <p:spPr>
          <a:xfrm>
            <a:off x="6656572" y="2710602"/>
            <a:ext cx="470369" cy="240197"/>
          </a:xfrm>
          <a:prstGeom prst="rect">
            <a:avLst/>
          </a:prstGeom>
          <a:solidFill>
            <a:schemeClr val="accent2">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7BBB4DDA-F42F-4EA7-BB7E-945B3FC9AF7F}"/>
              </a:ext>
            </a:extLst>
          </p:cNvPr>
          <p:cNvSpPr/>
          <p:nvPr/>
        </p:nvSpPr>
        <p:spPr>
          <a:xfrm>
            <a:off x="3516666" y="6459859"/>
            <a:ext cx="251460" cy="239394"/>
          </a:xfrm>
          <a:prstGeom prst="rect">
            <a:avLst/>
          </a:prstGeom>
          <a:solidFill>
            <a:schemeClr val="accent2">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2915875E-FB71-4B12-8D86-4168D20072E3}"/>
              </a:ext>
            </a:extLst>
          </p:cNvPr>
          <p:cNvSpPr/>
          <p:nvPr/>
        </p:nvSpPr>
        <p:spPr>
          <a:xfrm>
            <a:off x="5317303" y="2423440"/>
            <a:ext cx="251460" cy="239394"/>
          </a:xfrm>
          <a:prstGeom prst="rect">
            <a:avLst/>
          </a:prstGeom>
          <a:solidFill>
            <a:srgbClr val="00B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29D47F34-18FC-4788-A8C1-247A0DDF476D}"/>
              </a:ext>
            </a:extLst>
          </p:cNvPr>
          <p:cNvSpPr/>
          <p:nvPr/>
        </p:nvSpPr>
        <p:spPr>
          <a:xfrm>
            <a:off x="5548534" y="2130619"/>
            <a:ext cx="251460" cy="239394"/>
          </a:xfrm>
          <a:prstGeom prst="rect">
            <a:avLst/>
          </a:prstGeom>
          <a:solidFill>
            <a:srgbClr val="00B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36F282BC-F45F-4D1C-A7D6-A79AAC08870E}"/>
              </a:ext>
            </a:extLst>
          </p:cNvPr>
          <p:cNvSpPr/>
          <p:nvPr/>
        </p:nvSpPr>
        <p:spPr>
          <a:xfrm>
            <a:off x="5266737" y="2130619"/>
            <a:ext cx="251460" cy="239394"/>
          </a:xfrm>
          <a:prstGeom prst="rect">
            <a:avLst/>
          </a:prstGeom>
          <a:solidFill>
            <a:srgbClr val="00B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99005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D90767-5268-A5E7-3C27-C59D9DE36303}"/>
              </a:ext>
            </a:extLst>
          </p:cNvPr>
          <p:cNvSpPr>
            <a:spLocks noGrp="1"/>
          </p:cNvSpPr>
          <p:nvPr>
            <p:ph type="title"/>
          </p:nvPr>
        </p:nvSpPr>
        <p:spPr/>
        <p:txBody>
          <a:bodyPr/>
          <a:lstStyle/>
          <a:p>
            <a:r>
              <a:rPr kumimoji="1" lang="ja-JP" altLang="en-US" b="1" dirty="0"/>
              <a:t>ゲームシステム</a:t>
            </a:r>
          </a:p>
        </p:txBody>
      </p:sp>
      <p:sp>
        <p:nvSpPr>
          <p:cNvPr id="3" name="コンテンツ プレースホルダー 2">
            <a:extLst>
              <a:ext uri="{FF2B5EF4-FFF2-40B4-BE49-F238E27FC236}">
                <a16:creationId xmlns:a16="http://schemas.microsoft.com/office/drawing/2014/main" id="{95C73344-76A9-02BF-BB60-98CE57D69F27}"/>
              </a:ext>
            </a:extLst>
          </p:cNvPr>
          <p:cNvSpPr>
            <a:spLocks noGrp="1"/>
          </p:cNvSpPr>
          <p:nvPr>
            <p:ph idx="1"/>
          </p:nvPr>
        </p:nvSpPr>
        <p:spPr>
          <a:xfrm>
            <a:off x="710601" y="2481435"/>
            <a:ext cx="5029799" cy="1513523"/>
          </a:xfrm>
        </p:spPr>
        <p:txBody>
          <a:bodyPr anchor="ctr"/>
          <a:lstStyle/>
          <a:p>
            <a:pPr marL="0" indent="0" algn="ctr">
              <a:buNone/>
            </a:pPr>
            <a:r>
              <a:rPr lang="ja-JP" altLang="en-US" dirty="0"/>
              <a:t>敵を攻撃して倒す！</a:t>
            </a:r>
          </a:p>
        </p:txBody>
      </p:sp>
      <p:pic>
        <p:nvPicPr>
          <p:cNvPr id="7" name="図 6" descr="時計, 記号 が含まれている画像&#10;&#10;自動的に生成された説明">
            <a:extLst>
              <a:ext uri="{FF2B5EF4-FFF2-40B4-BE49-F238E27FC236}">
                <a16:creationId xmlns:a16="http://schemas.microsoft.com/office/drawing/2014/main" id="{369F3C00-70DE-93FF-BCE9-E26418B427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3148" y="3822238"/>
            <a:ext cx="3081652" cy="2311239"/>
          </a:xfrm>
          <a:prstGeom prst="rect">
            <a:avLst/>
          </a:prstGeom>
        </p:spPr>
      </p:pic>
      <p:sp>
        <p:nvSpPr>
          <p:cNvPr id="9" name="コンテンツ プレースホルダー 2">
            <a:extLst>
              <a:ext uri="{FF2B5EF4-FFF2-40B4-BE49-F238E27FC236}">
                <a16:creationId xmlns:a16="http://schemas.microsoft.com/office/drawing/2014/main" id="{F6B0FA94-87B9-BF27-E985-CAE968928B82}"/>
              </a:ext>
            </a:extLst>
          </p:cNvPr>
          <p:cNvSpPr txBox="1">
            <a:spLocks/>
          </p:cNvSpPr>
          <p:nvPr/>
        </p:nvSpPr>
        <p:spPr>
          <a:xfrm>
            <a:off x="6136640" y="1724673"/>
            <a:ext cx="5699760" cy="151352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ja-JP" altLang="en-US" dirty="0"/>
              <a:t>倒した敵は経験値やアイテムを落とし、プレイヤーを強化！</a:t>
            </a:r>
          </a:p>
        </p:txBody>
      </p:sp>
      <p:sp>
        <p:nvSpPr>
          <p:cNvPr id="10" name="矢印: 右 9">
            <a:extLst>
              <a:ext uri="{FF2B5EF4-FFF2-40B4-BE49-F238E27FC236}">
                <a16:creationId xmlns:a16="http://schemas.microsoft.com/office/drawing/2014/main" id="{33EA2B30-26BF-B486-E141-176DD84E730E}"/>
              </a:ext>
            </a:extLst>
          </p:cNvPr>
          <p:cNvSpPr/>
          <p:nvPr/>
        </p:nvSpPr>
        <p:spPr>
          <a:xfrm>
            <a:off x="5224444" y="4175760"/>
            <a:ext cx="1280162" cy="5283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F69439CA-5FA9-47A9-8C22-C3888BEBC5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878" y="4175760"/>
            <a:ext cx="1828804" cy="1828804"/>
          </a:xfrm>
          <a:prstGeom prst="rect">
            <a:avLst/>
          </a:prstGeom>
        </p:spPr>
      </p:pic>
      <p:pic>
        <p:nvPicPr>
          <p:cNvPr id="15" name="図 14">
            <a:extLst>
              <a:ext uri="{FF2B5EF4-FFF2-40B4-BE49-F238E27FC236}">
                <a16:creationId xmlns:a16="http://schemas.microsoft.com/office/drawing/2014/main" id="{9EFAD8DF-0CF2-4993-BCB8-C87F08D451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987" y="3902338"/>
            <a:ext cx="2375647" cy="2375647"/>
          </a:xfrm>
          <a:prstGeom prst="rect">
            <a:avLst/>
          </a:prstGeom>
        </p:spPr>
      </p:pic>
      <p:sp>
        <p:nvSpPr>
          <p:cNvPr id="16" name="正方形/長方形 15">
            <a:extLst>
              <a:ext uri="{FF2B5EF4-FFF2-40B4-BE49-F238E27FC236}">
                <a16:creationId xmlns:a16="http://schemas.microsoft.com/office/drawing/2014/main" id="{0C7FA0B6-57AC-460A-9420-EB80AE90D4E8}"/>
              </a:ext>
            </a:extLst>
          </p:cNvPr>
          <p:cNvSpPr/>
          <p:nvPr/>
        </p:nvSpPr>
        <p:spPr>
          <a:xfrm>
            <a:off x="582987" y="6133477"/>
            <a:ext cx="1338829" cy="369332"/>
          </a:xfrm>
          <a:prstGeom prst="rect">
            <a:avLst/>
          </a:prstGeom>
        </p:spPr>
        <p:txBody>
          <a:bodyPr wrap="none">
            <a:spAutoFit/>
          </a:bodyPr>
          <a:lstStyle/>
          <a:p>
            <a:pPr algn="ctr"/>
            <a:r>
              <a:rPr lang="ja-JP" altLang="en-US" dirty="0"/>
              <a:t>プレイヤー</a:t>
            </a:r>
          </a:p>
        </p:txBody>
      </p:sp>
      <p:sp>
        <p:nvSpPr>
          <p:cNvPr id="17" name="正方形/長方形 16">
            <a:extLst>
              <a:ext uri="{FF2B5EF4-FFF2-40B4-BE49-F238E27FC236}">
                <a16:creationId xmlns:a16="http://schemas.microsoft.com/office/drawing/2014/main" id="{6479A7EC-D9D2-4752-8DE8-B93AD6D1663D}"/>
              </a:ext>
            </a:extLst>
          </p:cNvPr>
          <p:cNvSpPr/>
          <p:nvPr/>
        </p:nvSpPr>
        <p:spPr>
          <a:xfrm>
            <a:off x="3301814" y="5771943"/>
            <a:ext cx="415498" cy="369332"/>
          </a:xfrm>
          <a:prstGeom prst="rect">
            <a:avLst/>
          </a:prstGeom>
        </p:spPr>
        <p:txBody>
          <a:bodyPr wrap="none">
            <a:spAutoFit/>
          </a:bodyPr>
          <a:lstStyle/>
          <a:p>
            <a:pPr algn="ctr"/>
            <a:r>
              <a:rPr lang="ja-JP" altLang="en-US" dirty="0"/>
              <a:t>敵</a:t>
            </a:r>
          </a:p>
        </p:txBody>
      </p:sp>
      <p:pic>
        <p:nvPicPr>
          <p:cNvPr id="21" name="図 20">
            <a:extLst>
              <a:ext uri="{FF2B5EF4-FFF2-40B4-BE49-F238E27FC236}">
                <a16:creationId xmlns:a16="http://schemas.microsoft.com/office/drawing/2014/main" id="{E6704B2F-EE3B-4354-8B26-2240CAAADD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7652" y="3310150"/>
            <a:ext cx="3201014" cy="3201014"/>
          </a:xfrm>
          <a:prstGeom prst="rect">
            <a:avLst/>
          </a:prstGeom>
        </p:spPr>
      </p:pic>
    </p:spTree>
    <p:extLst>
      <p:ext uri="{BB962C8B-B14F-4D97-AF65-F5344CB8AC3E}">
        <p14:creationId xmlns:p14="http://schemas.microsoft.com/office/powerpoint/2010/main" val="805048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64D6AA-DAB2-4B5B-B4E4-1B2570287AC8}"/>
              </a:ext>
            </a:extLst>
          </p:cNvPr>
          <p:cNvSpPr>
            <a:spLocks noGrp="1"/>
          </p:cNvSpPr>
          <p:nvPr>
            <p:ph type="title"/>
          </p:nvPr>
        </p:nvSpPr>
        <p:spPr>
          <a:xfrm>
            <a:off x="327212" y="365124"/>
            <a:ext cx="3195917" cy="1325563"/>
          </a:xfrm>
        </p:spPr>
        <p:txBody>
          <a:bodyPr/>
          <a:lstStyle/>
          <a:p>
            <a:r>
              <a:rPr kumimoji="1" lang="ja-JP" altLang="en-US" dirty="0"/>
              <a:t>レベル  １</a:t>
            </a:r>
          </a:p>
        </p:txBody>
      </p:sp>
      <p:pic>
        <p:nvPicPr>
          <p:cNvPr id="4" name="図 3">
            <a:extLst>
              <a:ext uri="{FF2B5EF4-FFF2-40B4-BE49-F238E27FC236}">
                <a16:creationId xmlns:a16="http://schemas.microsoft.com/office/drawing/2014/main" id="{1E8D4D20-0A91-442E-9F97-54661485DF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118" y="1875354"/>
            <a:ext cx="1080247" cy="1080247"/>
          </a:xfrm>
          <a:prstGeom prst="rect">
            <a:avLst/>
          </a:prstGeom>
        </p:spPr>
      </p:pic>
      <p:sp>
        <p:nvSpPr>
          <p:cNvPr id="5" name="正方形/長方形 4">
            <a:extLst>
              <a:ext uri="{FF2B5EF4-FFF2-40B4-BE49-F238E27FC236}">
                <a16:creationId xmlns:a16="http://schemas.microsoft.com/office/drawing/2014/main" id="{D0FB6409-6D3E-47E5-8ED1-CC27607E34AC}"/>
              </a:ext>
            </a:extLst>
          </p:cNvPr>
          <p:cNvSpPr/>
          <p:nvPr/>
        </p:nvSpPr>
        <p:spPr>
          <a:xfrm>
            <a:off x="1685365" y="1506022"/>
            <a:ext cx="1061509" cy="369332"/>
          </a:xfrm>
          <a:prstGeom prst="rect">
            <a:avLst/>
          </a:prstGeom>
        </p:spPr>
        <p:txBody>
          <a:bodyPr wrap="none">
            <a:spAutoFit/>
          </a:bodyPr>
          <a:lstStyle/>
          <a:p>
            <a:r>
              <a:rPr lang="en-US" altLang="ja-JP" dirty="0"/>
              <a:t>HP </a:t>
            </a:r>
            <a:r>
              <a:rPr lang="ja-JP" altLang="en-US" dirty="0"/>
              <a:t>　</a:t>
            </a:r>
            <a:r>
              <a:rPr lang="en-US" altLang="ja-JP" dirty="0"/>
              <a:t>10</a:t>
            </a:r>
            <a:endParaRPr lang="ja-JP" altLang="en-US" dirty="0"/>
          </a:p>
        </p:txBody>
      </p:sp>
      <p:sp>
        <p:nvSpPr>
          <p:cNvPr id="6" name="正方形/長方形 5">
            <a:extLst>
              <a:ext uri="{FF2B5EF4-FFF2-40B4-BE49-F238E27FC236}">
                <a16:creationId xmlns:a16="http://schemas.microsoft.com/office/drawing/2014/main" id="{C9640DEE-977E-4863-B2CF-BEB4D15C0ADD}"/>
              </a:ext>
            </a:extLst>
          </p:cNvPr>
          <p:cNvSpPr/>
          <p:nvPr/>
        </p:nvSpPr>
        <p:spPr>
          <a:xfrm>
            <a:off x="1677756" y="2601625"/>
            <a:ext cx="1236236" cy="369332"/>
          </a:xfrm>
          <a:prstGeom prst="rect">
            <a:avLst/>
          </a:prstGeom>
        </p:spPr>
        <p:txBody>
          <a:bodyPr wrap="none">
            <a:spAutoFit/>
          </a:bodyPr>
          <a:lstStyle/>
          <a:p>
            <a:r>
              <a:rPr lang="ja-JP" altLang="en-US" dirty="0"/>
              <a:t>攻撃力　</a:t>
            </a:r>
            <a:r>
              <a:rPr lang="en-US" altLang="ja-JP" dirty="0"/>
              <a:t>5</a:t>
            </a:r>
            <a:endParaRPr lang="ja-JP" altLang="en-US" dirty="0"/>
          </a:p>
        </p:txBody>
      </p:sp>
      <p:sp>
        <p:nvSpPr>
          <p:cNvPr id="7" name="正方形/長方形 6">
            <a:extLst>
              <a:ext uri="{FF2B5EF4-FFF2-40B4-BE49-F238E27FC236}">
                <a16:creationId xmlns:a16="http://schemas.microsoft.com/office/drawing/2014/main" id="{18B859A3-03A4-4D87-82BF-815F6A71BEF3}"/>
              </a:ext>
            </a:extLst>
          </p:cNvPr>
          <p:cNvSpPr/>
          <p:nvPr/>
        </p:nvSpPr>
        <p:spPr>
          <a:xfrm>
            <a:off x="1677756" y="2221467"/>
            <a:ext cx="1236236" cy="369332"/>
          </a:xfrm>
          <a:prstGeom prst="rect">
            <a:avLst/>
          </a:prstGeom>
        </p:spPr>
        <p:txBody>
          <a:bodyPr wrap="none">
            <a:spAutoFit/>
          </a:bodyPr>
          <a:lstStyle/>
          <a:p>
            <a:r>
              <a:rPr lang="ja-JP" altLang="en-US" dirty="0"/>
              <a:t>移動力　</a:t>
            </a:r>
            <a:r>
              <a:rPr lang="en-US" altLang="ja-JP" dirty="0"/>
              <a:t>5</a:t>
            </a:r>
            <a:endParaRPr lang="ja-JP" altLang="en-US" dirty="0"/>
          </a:p>
        </p:txBody>
      </p:sp>
      <p:sp>
        <p:nvSpPr>
          <p:cNvPr id="8" name="正方形/長方形 7">
            <a:extLst>
              <a:ext uri="{FF2B5EF4-FFF2-40B4-BE49-F238E27FC236}">
                <a16:creationId xmlns:a16="http://schemas.microsoft.com/office/drawing/2014/main" id="{AA7CEA27-3900-4FC3-BD8A-E909D6160075}"/>
              </a:ext>
            </a:extLst>
          </p:cNvPr>
          <p:cNvSpPr/>
          <p:nvPr/>
        </p:nvSpPr>
        <p:spPr>
          <a:xfrm>
            <a:off x="1685365" y="1849870"/>
            <a:ext cx="968535" cy="369332"/>
          </a:xfrm>
          <a:prstGeom prst="rect">
            <a:avLst/>
          </a:prstGeom>
        </p:spPr>
        <p:txBody>
          <a:bodyPr wrap="none">
            <a:spAutoFit/>
          </a:bodyPr>
          <a:lstStyle/>
          <a:p>
            <a:r>
              <a:rPr lang="en-US" altLang="ja-JP" dirty="0"/>
              <a:t>SA</a:t>
            </a:r>
            <a:r>
              <a:rPr lang="ja-JP" altLang="en-US" dirty="0"/>
              <a:t>　  </a:t>
            </a:r>
            <a:r>
              <a:rPr lang="en-US" altLang="ja-JP" dirty="0"/>
              <a:t>5</a:t>
            </a:r>
            <a:endParaRPr lang="ja-JP" altLang="en-US" dirty="0"/>
          </a:p>
        </p:txBody>
      </p:sp>
      <p:sp>
        <p:nvSpPr>
          <p:cNvPr id="9" name="正方形/長方形 8">
            <a:extLst>
              <a:ext uri="{FF2B5EF4-FFF2-40B4-BE49-F238E27FC236}">
                <a16:creationId xmlns:a16="http://schemas.microsoft.com/office/drawing/2014/main" id="{588E9855-1EE5-44D4-8FB4-A4E2BBE3D0A6}"/>
              </a:ext>
            </a:extLst>
          </p:cNvPr>
          <p:cNvSpPr/>
          <p:nvPr/>
        </p:nvSpPr>
        <p:spPr>
          <a:xfrm>
            <a:off x="1687183" y="4045136"/>
            <a:ext cx="1236236" cy="369332"/>
          </a:xfrm>
          <a:prstGeom prst="rect">
            <a:avLst/>
          </a:prstGeom>
        </p:spPr>
        <p:txBody>
          <a:bodyPr wrap="none">
            <a:spAutoFit/>
          </a:bodyPr>
          <a:lstStyle/>
          <a:p>
            <a:r>
              <a:rPr lang="ja-JP" altLang="en-US" dirty="0"/>
              <a:t>防御力　</a:t>
            </a:r>
            <a:r>
              <a:rPr lang="en-US" altLang="ja-JP" dirty="0"/>
              <a:t>5</a:t>
            </a:r>
            <a:endParaRPr lang="ja-JP" altLang="en-US" dirty="0"/>
          </a:p>
        </p:txBody>
      </p:sp>
      <p:sp>
        <p:nvSpPr>
          <p:cNvPr id="10" name="正方形/長方形 9">
            <a:extLst>
              <a:ext uri="{FF2B5EF4-FFF2-40B4-BE49-F238E27FC236}">
                <a16:creationId xmlns:a16="http://schemas.microsoft.com/office/drawing/2014/main" id="{6FF3FF3D-B29F-4DDD-99CC-9EE9648CB899}"/>
              </a:ext>
            </a:extLst>
          </p:cNvPr>
          <p:cNvSpPr/>
          <p:nvPr/>
        </p:nvSpPr>
        <p:spPr>
          <a:xfrm>
            <a:off x="253243" y="4952831"/>
            <a:ext cx="3877985" cy="369332"/>
          </a:xfrm>
          <a:prstGeom prst="rect">
            <a:avLst/>
          </a:prstGeom>
        </p:spPr>
        <p:txBody>
          <a:bodyPr wrap="none">
            <a:spAutoFit/>
          </a:bodyPr>
          <a:lstStyle/>
          <a:p>
            <a:r>
              <a:rPr lang="en-US" altLang="ja-JP" dirty="0"/>
              <a:t>※</a:t>
            </a:r>
            <a:r>
              <a:rPr lang="ja-JP" altLang="en-US" dirty="0"/>
              <a:t>防御力は時間がなければ省きます</a:t>
            </a:r>
          </a:p>
        </p:txBody>
      </p:sp>
      <p:sp>
        <p:nvSpPr>
          <p:cNvPr id="11" name="正方形/長方形 10">
            <a:extLst>
              <a:ext uri="{FF2B5EF4-FFF2-40B4-BE49-F238E27FC236}">
                <a16:creationId xmlns:a16="http://schemas.microsoft.com/office/drawing/2014/main" id="{0CD8DB7A-2638-4603-8101-425A82B1D236}"/>
              </a:ext>
            </a:extLst>
          </p:cNvPr>
          <p:cNvSpPr/>
          <p:nvPr/>
        </p:nvSpPr>
        <p:spPr>
          <a:xfrm>
            <a:off x="5604755" y="643184"/>
            <a:ext cx="2822070" cy="769441"/>
          </a:xfrm>
          <a:prstGeom prst="rect">
            <a:avLst/>
          </a:prstGeom>
        </p:spPr>
        <p:txBody>
          <a:bodyPr wrap="square">
            <a:spAutoFit/>
          </a:bodyPr>
          <a:lstStyle/>
          <a:p>
            <a:r>
              <a:rPr lang="ja-JP" altLang="en-US" sz="4400" dirty="0"/>
              <a:t>レベル  </a:t>
            </a:r>
            <a:r>
              <a:rPr lang="en-US" altLang="ja-JP" sz="4400" dirty="0"/>
              <a:t>5</a:t>
            </a:r>
            <a:endParaRPr lang="ja-JP" altLang="en-US" sz="4400" dirty="0"/>
          </a:p>
        </p:txBody>
      </p:sp>
      <p:pic>
        <p:nvPicPr>
          <p:cNvPr id="13" name="図 12">
            <a:extLst>
              <a:ext uri="{FF2B5EF4-FFF2-40B4-BE49-F238E27FC236}">
                <a16:creationId xmlns:a16="http://schemas.microsoft.com/office/drawing/2014/main" id="{AD591934-AC3C-4AA8-A032-41E314C66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5245" y="1483671"/>
            <a:ext cx="1993253" cy="1993253"/>
          </a:xfrm>
          <a:prstGeom prst="rect">
            <a:avLst/>
          </a:prstGeom>
        </p:spPr>
      </p:pic>
      <p:sp>
        <p:nvSpPr>
          <p:cNvPr id="14" name="正方形/長方形 13">
            <a:extLst>
              <a:ext uri="{FF2B5EF4-FFF2-40B4-BE49-F238E27FC236}">
                <a16:creationId xmlns:a16="http://schemas.microsoft.com/office/drawing/2014/main" id="{B8B7A237-F6D7-420D-A4DB-D180AC34FD5C}"/>
              </a:ext>
            </a:extLst>
          </p:cNvPr>
          <p:cNvSpPr/>
          <p:nvPr/>
        </p:nvSpPr>
        <p:spPr>
          <a:xfrm>
            <a:off x="1677756" y="2949532"/>
            <a:ext cx="1782860" cy="369332"/>
          </a:xfrm>
          <a:prstGeom prst="rect">
            <a:avLst/>
          </a:prstGeom>
        </p:spPr>
        <p:txBody>
          <a:bodyPr wrap="none">
            <a:spAutoFit/>
          </a:bodyPr>
          <a:lstStyle/>
          <a:p>
            <a:r>
              <a:rPr lang="ja-JP" altLang="en-US" dirty="0"/>
              <a:t>大きさ　</a:t>
            </a:r>
            <a:r>
              <a:rPr lang="en-US" altLang="ja-JP" dirty="0"/>
              <a:t>0.1</a:t>
            </a:r>
            <a:r>
              <a:rPr lang="ja-JP" altLang="en-US" dirty="0"/>
              <a:t>か</a:t>
            </a:r>
            <a:r>
              <a:rPr lang="en-US" altLang="ja-JP" dirty="0"/>
              <a:t>1</a:t>
            </a:r>
            <a:endParaRPr lang="ja-JP" altLang="en-US" dirty="0"/>
          </a:p>
        </p:txBody>
      </p:sp>
      <p:sp>
        <p:nvSpPr>
          <p:cNvPr id="15" name="正方形/長方形 14">
            <a:extLst>
              <a:ext uri="{FF2B5EF4-FFF2-40B4-BE49-F238E27FC236}">
                <a16:creationId xmlns:a16="http://schemas.microsoft.com/office/drawing/2014/main" id="{C17FCDC5-1982-47FB-9F2C-CFC19F33C2B8}"/>
              </a:ext>
            </a:extLst>
          </p:cNvPr>
          <p:cNvSpPr/>
          <p:nvPr/>
        </p:nvSpPr>
        <p:spPr>
          <a:xfrm>
            <a:off x="1660123" y="3308265"/>
            <a:ext cx="2954655" cy="369332"/>
          </a:xfrm>
          <a:prstGeom prst="rect">
            <a:avLst/>
          </a:prstGeom>
        </p:spPr>
        <p:txBody>
          <a:bodyPr wrap="none">
            <a:spAutoFit/>
          </a:bodyPr>
          <a:lstStyle/>
          <a:p>
            <a:r>
              <a:rPr lang="ja-JP" altLang="en-US" dirty="0"/>
              <a:t>初期の特殊攻撃　連続攻撃</a:t>
            </a:r>
          </a:p>
        </p:txBody>
      </p:sp>
      <p:sp>
        <p:nvSpPr>
          <p:cNvPr id="16" name="正方形/長方形 15">
            <a:extLst>
              <a:ext uri="{FF2B5EF4-FFF2-40B4-BE49-F238E27FC236}">
                <a16:creationId xmlns:a16="http://schemas.microsoft.com/office/drawing/2014/main" id="{E8FD7CF9-8768-4561-ACE5-E97A4A0E7FFF}"/>
              </a:ext>
            </a:extLst>
          </p:cNvPr>
          <p:cNvSpPr/>
          <p:nvPr/>
        </p:nvSpPr>
        <p:spPr>
          <a:xfrm>
            <a:off x="1660123" y="3688595"/>
            <a:ext cx="1885453" cy="369332"/>
          </a:xfrm>
          <a:prstGeom prst="rect">
            <a:avLst/>
          </a:prstGeom>
        </p:spPr>
        <p:txBody>
          <a:bodyPr wrap="none">
            <a:spAutoFit/>
          </a:bodyPr>
          <a:lstStyle/>
          <a:p>
            <a:r>
              <a:rPr lang="ja-JP" altLang="en-US" dirty="0"/>
              <a:t>ジャンプ力　</a:t>
            </a:r>
            <a:r>
              <a:rPr lang="en-US" altLang="ja-JP" dirty="0"/>
              <a:t>0.2</a:t>
            </a:r>
            <a:endParaRPr lang="ja-JP" altLang="en-US" dirty="0"/>
          </a:p>
        </p:txBody>
      </p:sp>
      <p:sp>
        <p:nvSpPr>
          <p:cNvPr id="17" name="正方形/長方形 16">
            <a:extLst>
              <a:ext uri="{FF2B5EF4-FFF2-40B4-BE49-F238E27FC236}">
                <a16:creationId xmlns:a16="http://schemas.microsoft.com/office/drawing/2014/main" id="{A8A8BC5E-4473-4F0F-9480-6604112A07DB}"/>
              </a:ext>
            </a:extLst>
          </p:cNvPr>
          <p:cNvSpPr/>
          <p:nvPr/>
        </p:nvSpPr>
        <p:spPr>
          <a:xfrm>
            <a:off x="253243" y="5295175"/>
            <a:ext cx="4801314" cy="369332"/>
          </a:xfrm>
          <a:prstGeom prst="rect">
            <a:avLst/>
          </a:prstGeom>
        </p:spPr>
        <p:txBody>
          <a:bodyPr wrap="none">
            <a:spAutoFit/>
          </a:bodyPr>
          <a:lstStyle/>
          <a:p>
            <a:r>
              <a:rPr lang="en-US" altLang="ja-JP" dirty="0"/>
              <a:t>※</a:t>
            </a:r>
            <a:r>
              <a:rPr lang="ja-JP" altLang="en-US" dirty="0"/>
              <a:t>数字は調整によって変更になる場合がある</a:t>
            </a:r>
          </a:p>
        </p:txBody>
      </p:sp>
      <p:sp>
        <p:nvSpPr>
          <p:cNvPr id="18" name="正方形/長方形 17">
            <a:extLst>
              <a:ext uri="{FF2B5EF4-FFF2-40B4-BE49-F238E27FC236}">
                <a16:creationId xmlns:a16="http://schemas.microsoft.com/office/drawing/2014/main" id="{8C111608-0366-44C5-B920-F8D8315B6675}"/>
              </a:ext>
            </a:extLst>
          </p:cNvPr>
          <p:cNvSpPr/>
          <p:nvPr/>
        </p:nvSpPr>
        <p:spPr>
          <a:xfrm>
            <a:off x="7558498" y="1652935"/>
            <a:ext cx="1061509" cy="369332"/>
          </a:xfrm>
          <a:prstGeom prst="rect">
            <a:avLst/>
          </a:prstGeom>
        </p:spPr>
        <p:txBody>
          <a:bodyPr wrap="none">
            <a:spAutoFit/>
          </a:bodyPr>
          <a:lstStyle/>
          <a:p>
            <a:r>
              <a:rPr lang="en-US" altLang="ja-JP" dirty="0"/>
              <a:t>HP </a:t>
            </a:r>
            <a:r>
              <a:rPr lang="ja-JP" altLang="en-US" dirty="0"/>
              <a:t>　</a:t>
            </a:r>
            <a:r>
              <a:rPr lang="en-US" altLang="ja-JP" dirty="0"/>
              <a:t>50</a:t>
            </a:r>
            <a:endParaRPr lang="ja-JP" altLang="en-US" dirty="0"/>
          </a:p>
        </p:txBody>
      </p:sp>
      <p:sp>
        <p:nvSpPr>
          <p:cNvPr id="19" name="正方形/長方形 18">
            <a:extLst>
              <a:ext uri="{FF2B5EF4-FFF2-40B4-BE49-F238E27FC236}">
                <a16:creationId xmlns:a16="http://schemas.microsoft.com/office/drawing/2014/main" id="{40DE2828-F3A5-4EA9-825E-DB565AFF4C47}"/>
              </a:ext>
            </a:extLst>
          </p:cNvPr>
          <p:cNvSpPr/>
          <p:nvPr/>
        </p:nvSpPr>
        <p:spPr>
          <a:xfrm>
            <a:off x="275124" y="5637519"/>
            <a:ext cx="3248005" cy="369332"/>
          </a:xfrm>
          <a:prstGeom prst="rect">
            <a:avLst/>
          </a:prstGeom>
        </p:spPr>
        <p:txBody>
          <a:bodyPr wrap="none">
            <a:spAutoFit/>
          </a:bodyPr>
          <a:lstStyle/>
          <a:p>
            <a:r>
              <a:rPr lang="en-US" altLang="ja-JP" dirty="0"/>
              <a:t>※SA</a:t>
            </a:r>
            <a:r>
              <a:rPr lang="ja-JP" altLang="en-US" dirty="0"/>
              <a:t>は特殊攻撃が使える回数</a:t>
            </a:r>
          </a:p>
        </p:txBody>
      </p:sp>
      <p:sp>
        <p:nvSpPr>
          <p:cNvPr id="20" name="正方形/長方形 19">
            <a:extLst>
              <a:ext uri="{FF2B5EF4-FFF2-40B4-BE49-F238E27FC236}">
                <a16:creationId xmlns:a16="http://schemas.microsoft.com/office/drawing/2014/main" id="{320AC24E-76F8-439B-BFAE-A4E43F495013}"/>
              </a:ext>
            </a:extLst>
          </p:cNvPr>
          <p:cNvSpPr/>
          <p:nvPr/>
        </p:nvSpPr>
        <p:spPr>
          <a:xfrm>
            <a:off x="275124" y="5940093"/>
            <a:ext cx="5187639" cy="369332"/>
          </a:xfrm>
          <a:prstGeom prst="rect">
            <a:avLst/>
          </a:prstGeom>
        </p:spPr>
        <p:txBody>
          <a:bodyPr wrap="none">
            <a:spAutoFit/>
          </a:bodyPr>
          <a:lstStyle/>
          <a:p>
            <a:r>
              <a:rPr lang="en-US" altLang="ja-JP" dirty="0"/>
              <a:t>※</a:t>
            </a:r>
            <a:r>
              <a:rPr lang="ja-JP" altLang="en-US" dirty="0"/>
              <a:t>できたら時間が経つごとに</a:t>
            </a:r>
            <a:r>
              <a:rPr lang="en-US" altLang="ja-JP" dirty="0"/>
              <a:t>HP</a:t>
            </a:r>
            <a:r>
              <a:rPr lang="ja-JP" altLang="en-US" dirty="0"/>
              <a:t>と</a:t>
            </a:r>
            <a:r>
              <a:rPr lang="en-US" altLang="ja-JP" dirty="0"/>
              <a:t>SA</a:t>
            </a:r>
            <a:r>
              <a:rPr lang="ja-JP" altLang="en-US" dirty="0"/>
              <a:t>の自然回復</a:t>
            </a:r>
          </a:p>
        </p:txBody>
      </p:sp>
      <p:sp>
        <p:nvSpPr>
          <p:cNvPr id="21" name="正方形/長方形 20">
            <a:extLst>
              <a:ext uri="{FF2B5EF4-FFF2-40B4-BE49-F238E27FC236}">
                <a16:creationId xmlns:a16="http://schemas.microsoft.com/office/drawing/2014/main" id="{3D5F6840-70BD-4875-9542-BAD63D352227}"/>
              </a:ext>
            </a:extLst>
          </p:cNvPr>
          <p:cNvSpPr/>
          <p:nvPr/>
        </p:nvSpPr>
        <p:spPr>
          <a:xfrm>
            <a:off x="7558498" y="2022267"/>
            <a:ext cx="1159078" cy="369332"/>
          </a:xfrm>
          <a:prstGeom prst="rect">
            <a:avLst/>
          </a:prstGeom>
        </p:spPr>
        <p:txBody>
          <a:bodyPr wrap="square">
            <a:spAutoFit/>
          </a:bodyPr>
          <a:lstStyle/>
          <a:p>
            <a:r>
              <a:rPr lang="en-US" altLang="ja-JP" dirty="0"/>
              <a:t>SA</a:t>
            </a:r>
            <a:r>
              <a:rPr lang="ja-JP" altLang="en-US" dirty="0"/>
              <a:t>　  </a:t>
            </a:r>
            <a:r>
              <a:rPr lang="en-US" altLang="ja-JP" dirty="0"/>
              <a:t>25</a:t>
            </a:r>
            <a:endParaRPr lang="ja-JP" altLang="en-US" dirty="0"/>
          </a:p>
        </p:txBody>
      </p:sp>
      <p:sp>
        <p:nvSpPr>
          <p:cNvPr id="22" name="正方形/長方形 21">
            <a:extLst>
              <a:ext uri="{FF2B5EF4-FFF2-40B4-BE49-F238E27FC236}">
                <a16:creationId xmlns:a16="http://schemas.microsoft.com/office/drawing/2014/main" id="{D1BF1F93-936E-4DF7-9C64-AEC4A19C7605}"/>
              </a:ext>
            </a:extLst>
          </p:cNvPr>
          <p:cNvSpPr/>
          <p:nvPr/>
        </p:nvSpPr>
        <p:spPr>
          <a:xfrm>
            <a:off x="7519919" y="2406959"/>
            <a:ext cx="1423788" cy="369332"/>
          </a:xfrm>
          <a:prstGeom prst="rect">
            <a:avLst/>
          </a:prstGeom>
        </p:spPr>
        <p:txBody>
          <a:bodyPr wrap="none">
            <a:spAutoFit/>
          </a:bodyPr>
          <a:lstStyle/>
          <a:p>
            <a:r>
              <a:rPr lang="ja-JP" altLang="en-US" dirty="0"/>
              <a:t>移動力　</a:t>
            </a:r>
            <a:r>
              <a:rPr lang="en-US" altLang="ja-JP" dirty="0"/>
              <a:t>5.5</a:t>
            </a:r>
            <a:endParaRPr lang="ja-JP" altLang="en-US" dirty="0"/>
          </a:p>
        </p:txBody>
      </p:sp>
      <p:sp>
        <p:nvSpPr>
          <p:cNvPr id="23" name="正方形/長方形 22">
            <a:extLst>
              <a:ext uri="{FF2B5EF4-FFF2-40B4-BE49-F238E27FC236}">
                <a16:creationId xmlns:a16="http://schemas.microsoft.com/office/drawing/2014/main" id="{FE70AB23-9BEB-4F64-9B7E-BBB11C2691AD}"/>
              </a:ext>
            </a:extLst>
          </p:cNvPr>
          <p:cNvSpPr/>
          <p:nvPr/>
        </p:nvSpPr>
        <p:spPr>
          <a:xfrm>
            <a:off x="7519919" y="2791651"/>
            <a:ext cx="1364476" cy="369332"/>
          </a:xfrm>
          <a:prstGeom prst="rect">
            <a:avLst/>
          </a:prstGeom>
        </p:spPr>
        <p:txBody>
          <a:bodyPr wrap="none">
            <a:spAutoFit/>
          </a:bodyPr>
          <a:lstStyle/>
          <a:p>
            <a:r>
              <a:rPr lang="ja-JP" altLang="en-US" dirty="0"/>
              <a:t>攻撃力　</a:t>
            </a:r>
            <a:r>
              <a:rPr lang="en-US" altLang="ja-JP" dirty="0"/>
              <a:t>25</a:t>
            </a:r>
            <a:endParaRPr lang="ja-JP" altLang="en-US" dirty="0"/>
          </a:p>
        </p:txBody>
      </p:sp>
      <p:sp>
        <p:nvSpPr>
          <p:cNvPr id="24" name="正方形/長方形 23">
            <a:extLst>
              <a:ext uri="{FF2B5EF4-FFF2-40B4-BE49-F238E27FC236}">
                <a16:creationId xmlns:a16="http://schemas.microsoft.com/office/drawing/2014/main" id="{97C77856-EA0F-4E10-A887-886F9B93D855}"/>
              </a:ext>
            </a:extLst>
          </p:cNvPr>
          <p:cNvSpPr/>
          <p:nvPr/>
        </p:nvSpPr>
        <p:spPr>
          <a:xfrm>
            <a:off x="7519918" y="3178638"/>
            <a:ext cx="1875093" cy="369332"/>
          </a:xfrm>
          <a:prstGeom prst="rect">
            <a:avLst/>
          </a:prstGeom>
        </p:spPr>
        <p:txBody>
          <a:bodyPr wrap="square">
            <a:spAutoFit/>
          </a:bodyPr>
          <a:lstStyle/>
          <a:p>
            <a:r>
              <a:rPr lang="ja-JP" altLang="en-US" dirty="0"/>
              <a:t>大きさ　</a:t>
            </a:r>
            <a:r>
              <a:rPr lang="en-US" altLang="ja-JP" dirty="0"/>
              <a:t>0.5</a:t>
            </a:r>
            <a:r>
              <a:rPr lang="ja-JP" altLang="en-US" dirty="0"/>
              <a:t>か</a:t>
            </a:r>
            <a:r>
              <a:rPr lang="en-US" altLang="ja-JP" dirty="0"/>
              <a:t>2</a:t>
            </a:r>
            <a:endParaRPr lang="ja-JP" altLang="en-US" dirty="0"/>
          </a:p>
        </p:txBody>
      </p:sp>
      <p:sp>
        <p:nvSpPr>
          <p:cNvPr id="25" name="正方形/長方形 24">
            <a:extLst>
              <a:ext uri="{FF2B5EF4-FFF2-40B4-BE49-F238E27FC236}">
                <a16:creationId xmlns:a16="http://schemas.microsoft.com/office/drawing/2014/main" id="{F3B0A85B-E035-4FCC-A30E-4E282122FE12}"/>
              </a:ext>
            </a:extLst>
          </p:cNvPr>
          <p:cNvSpPr/>
          <p:nvPr/>
        </p:nvSpPr>
        <p:spPr>
          <a:xfrm>
            <a:off x="7466379" y="3580985"/>
            <a:ext cx="3583032" cy="369332"/>
          </a:xfrm>
          <a:prstGeom prst="rect">
            <a:avLst/>
          </a:prstGeom>
        </p:spPr>
        <p:txBody>
          <a:bodyPr wrap="none">
            <a:spAutoFit/>
          </a:bodyPr>
          <a:lstStyle/>
          <a:p>
            <a:r>
              <a:rPr lang="ja-JP" altLang="en-US" dirty="0"/>
              <a:t>特殊攻撃　連続攻撃</a:t>
            </a:r>
            <a:r>
              <a:rPr lang="en-US" altLang="ja-JP" dirty="0"/>
              <a:t>+</a:t>
            </a:r>
            <a:r>
              <a:rPr lang="ja-JP" altLang="en-US" dirty="0"/>
              <a:t>移動力上昇</a:t>
            </a:r>
          </a:p>
        </p:txBody>
      </p:sp>
      <p:sp>
        <p:nvSpPr>
          <p:cNvPr id="26" name="正方形/長方形 25">
            <a:extLst>
              <a:ext uri="{FF2B5EF4-FFF2-40B4-BE49-F238E27FC236}">
                <a16:creationId xmlns:a16="http://schemas.microsoft.com/office/drawing/2014/main" id="{9ACE83DE-C2D6-4F3E-9BEB-7D47D765E81A}"/>
              </a:ext>
            </a:extLst>
          </p:cNvPr>
          <p:cNvSpPr/>
          <p:nvPr/>
        </p:nvSpPr>
        <p:spPr>
          <a:xfrm>
            <a:off x="275124" y="6242667"/>
            <a:ext cx="4108817" cy="369332"/>
          </a:xfrm>
          <a:prstGeom prst="rect">
            <a:avLst/>
          </a:prstGeom>
        </p:spPr>
        <p:txBody>
          <a:bodyPr wrap="none">
            <a:spAutoFit/>
          </a:bodyPr>
          <a:lstStyle/>
          <a:p>
            <a:r>
              <a:rPr lang="en-US" altLang="ja-JP" dirty="0"/>
              <a:t>※</a:t>
            </a:r>
            <a:r>
              <a:rPr lang="ja-JP" altLang="en-US" dirty="0"/>
              <a:t>特殊攻撃はスキルと思ってください</a:t>
            </a:r>
          </a:p>
        </p:txBody>
      </p:sp>
      <p:sp>
        <p:nvSpPr>
          <p:cNvPr id="27" name="正方形/長方形 26">
            <a:extLst>
              <a:ext uri="{FF2B5EF4-FFF2-40B4-BE49-F238E27FC236}">
                <a16:creationId xmlns:a16="http://schemas.microsoft.com/office/drawing/2014/main" id="{A4926732-F961-4B38-9464-93238DB5BB01}"/>
              </a:ext>
            </a:extLst>
          </p:cNvPr>
          <p:cNvSpPr/>
          <p:nvPr/>
        </p:nvSpPr>
        <p:spPr>
          <a:xfrm>
            <a:off x="7466379" y="3983332"/>
            <a:ext cx="1697901" cy="369332"/>
          </a:xfrm>
          <a:prstGeom prst="rect">
            <a:avLst/>
          </a:prstGeom>
        </p:spPr>
        <p:txBody>
          <a:bodyPr wrap="none">
            <a:spAutoFit/>
          </a:bodyPr>
          <a:lstStyle/>
          <a:p>
            <a:r>
              <a:rPr lang="ja-JP" altLang="en-US" dirty="0"/>
              <a:t>ジャンプ力　</a:t>
            </a:r>
            <a:r>
              <a:rPr lang="en-US" altLang="ja-JP" dirty="0"/>
              <a:t>1</a:t>
            </a:r>
            <a:endParaRPr lang="ja-JP" altLang="en-US" dirty="0"/>
          </a:p>
        </p:txBody>
      </p:sp>
      <p:sp>
        <p:nvSpPr>
          <p:cNvPr id="28" name="正方形/長方形 27">
            <a:extLst>
              <a:ext uri="{FF2B5EF4-FFF2-40B4-BE49-F238E27FC236}">
                <a16:creationId xmlns:a16="http://schemas.microsoft.com/office/drawing/2014/main" id="{87CDCF13-E78B-4D56-82A7-02121DCFEFD8}"/>
              </a:ext>
            </a:extLst>
          </p:cNvPr>
          <p:cNvSpPr/>
          <p:nvPr/>
        </p:nvSpPr>
        <p:spPr>
          <a:xfrm>
            <a:off x="7448988" y="4340395"/>
            <a:ext cx="1236236" cy="369332"/>
          </a:xfrm>
          <a:prstGeom prst="rect">
            <a:avLst/>
          </a:prstGeom>
        </p:spPr>
        <p:txBody>
          <a:bodyPr wrap="none">
            <a:spAutoFit/>
          </a:bodyPr>
          <a:lstStyle/>
          <a:p>
            <a:r>
              <a:rPr lang="ja-JP" altLang="en-US" dirty="0"/>
              <a:t>防御力　</a:t>
            </a:r>
            <a:r>
              <a:rPr lang="en-US" altLang="ja-JP" dirty="0"/>
              <a:t>5</a:t>
            </a:r>
            <a:endParaRPr lang="ja-JP" altLang="en-US" dirty="0"/>
          </a:p>
        </p:txBody>
      </p:sp>
      <p:sp>
        <p:nvSpPr>
          <p:cNvPr id="3" name="正方形/長方形 2">
            <a:extLst>
              <a:ext uri="{FF2B5EF4-FFF2-40B4-BE49-F238E27FC236}">
                <a16:creationId xmlns:a16="http://schemas.microsoft.com/office/drawing/2014/main" id="{2C23D791-C93F-4C43-AB2C-3624803F397D}"/>
              </a:ext>
            </a:extLst>
          </p:cNvPr>
          <p:cNvSpPr/>
          <p:nvPr/>
        </p:nvSpPr>
        <p:spPr>
          <a:xfrm>
            <a:off x="1685365" y="4400271"/>
            <a:ext cx="1654620" cy="369332"/>
          </a:xfrm>
          <a:prstGeom prst="rect">
            <a:avLst/>
          </a:prstGeom>
        </p:spPr>
        <p:txBody>
          <a:bodyPr wrap="none">
            <a:spAutoFit/>
          </a:bodyPr>
          <a:lstStyle/>
          <a:p>
            <a:r>
              <a:rPr lang="ja-JP" altLang="en-US" dirty="0"/>
              <a:t>攻撃範囲　</a:t>
            </a:r>
            <a:r>
              <a:rPr lang="en-US" altLang="ja-JP" dirty="0"/>
              <a:t>0.1</a:t>
            </a:r>
            <a:endParaRPr lang="ja-JP" altLang="en-US" dirty="0"/>
          </a:p>
        </p:txBody>
      </p:sp>
      <p:sp>
        <p:nvSpPr>
          <p:cNvPr id="12" name="正方形/長方形 11">
            <a:extLst>
              <a:ext uri="{FF2B5EF4-FFF2-40B4-BE49-F238E27FC236}">
                <a16:creationId xmlns:a16="http://schemas.microsoft.com/office/drawing/2014/main" id="{3EBB5B69-2B40-4325-8827-85A3D8F0571A}"/>
              </a:ext>
            </a:extLst>
          </p:cNvPr>
          <p:cNvSpPr/>
          <p:nvPr/>
        </p:nvSpPr>
        <p:spPr>
          <a:xfrm>
            <a:off x="7448988" y="4671284"/>
            <a:ext cx="1654620" cy="369332"/>
          </a:xfrm>
          <a:prstGeom prst="rect">
            <a:avLst/>
          </a:prstGeom>
        </p:spPr>
        <p:txBody>
          <a:bodyPr wrap="none">
            <a:spAutoFit/>
          </a:bodyPr>
          <a:lstStyle/>
          <a:p>
            <a:r>
              <a:rPr lang="ja-JP" altLang="en-US" dirty="0"/>
              <a:t>攻撃範囲　</a:t>
            </a:r>
            <a:r>
              <a:rPr lang="en-US" altLang="ja-JP" dirty="0"/>
              <a:t>0.5</a:t>
            </a:r>
            <a:endParaRPr lang="ja-JP" altLang="en-US" dirty="0"/>
          </a:p>
        </p:txBody>
      </p:sp>
      <p:sp>
        <p:nvSpPr>
          <p:cNvPr id="29" name="正方形/長方形 28">
            <a:extLst>
              <a:ext uri="{FF2B5EF4-FFF2-40B4-BE49-F238E27FC236}">
                <a16:creationId xmlns:a16="http://schemas.microsoft.com/office/drawing/2014/main" id="{72A04A11-5BEA-478F-8673-B029B6DA7977}"/>
              </a:ext>
            </a:extLst>
          </p:cNvPr>
          <p:cNvSpPr/>
          <p:nvPr/>
        </p:nvSpPr>
        <p:spPr>
          <a:xfrm>
            <a:off x="623856" y="1368229"/>
            <a:ext cx="646331" cy="369332"/>
          </a:xfrm>
          <a:prstGeom prst="rect">
            <a:avLst/>
          </a:prstGeom>
        </p:spPr>
        <p:txBody>
          <a:bodyPr wrap="none">
            <a:spAutoFit/>
          </a:bodyPr>
          <a:lstStyle/>
          <a:p>
            <a:r>
              <a:rPr lang="ja-JP" altLang="en-US" dirty="0"/>
              <a:t>地面</a:t>
            </a:r>
          </a:p>
        </p:txBody>
      </p:sp>
    </p:spTree>
    <p:extLst>
      <p:ext uri="{BB962C8B-B14F-4D97-AF65-F5344CB8AC3E}">
        <p14:creationId xmlns:p14="http://schemas.microsoft.com/office/powerpoint/2010/main" val="2623538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370256-E3BA-430E-BDEB-60FC029C904C}"/>
              </a:ext>
            </a:extLst>
          </p:cNvPr>
          <p:cNvSpPr>
            <a:spLocks noGrp="1"/>
          </p:cNvSpPr>
          <p:nvPr>
            <p:ph type="title"/>
          </p:nvPr>
        </p:nvSpPr>
        <p:spPr>
          <a:xfrm>
            <a:off x="569259" y="553384"/>
            <a:ext cx="3680012" cy="1325563"/>
          </a:xfrm>
        </p:spPr>
        <p:txBody>
          <a:bodyPr/>
          <a:lstStyle/>
          <a:p>
            <a:r>
              <a:rPr lang="ja-JP" altLang="en-US" dirty="0"/>
              <a:t>レベル</a:t>
            </a:r>
            <a:r>
              <a:rPr lang="en-US" altLang="ja-JP" dirty="0"/>
              <a:t>10</a:t>
            </a:r>
            <a:endParaRPr kumimoji="1" lang="ja-JP" altLang="en-US" dirty="0"/>
          </a:p>
        </p:txBody>
      </p:sp>
      <p:pic>
        <p:nvPicPr>
          <p:cNvPr id="4" name="図 3">
            <a:extLst>
              <a:ext uri="{FF2B5EF4-FFF2-40B4-BE49-F238E27FC236}">
                <a16:creationId xmlns:a16="http://schemas.microsoft.com/office/drawing/2014/main" id="{6BC8E13D-58C8-43B5-A95F-A57B6134C1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460" y="1596744"/>
            <a:ext cx="2944905" cy="2944905"/>
          </a:xfrm>
          <a:prstGeom prst="rect">
            <a:avLst/>
          </a:prstGeom>
        </p:spPr>
      </p:pic>
      <p:sp>
        <p:nvSpPr>
          <p:cNvPr id="5" name="正方形/長方形 4">
            <a:extLst>
              <a:ext uri="{FF2B5EF4-FFF2-40B4-BE49-F238E27FC236}">
                <a16:creationId xmlns:a16="http://schemas.microsoft.com/office/drawing/2014/main" id="{2E0AB180-6CF1-4B0D-9DA7-5ADEEAC7B693}"/>
              </a:ext>
            </a:extLst>
          </p:cNvPr>
          <p:cNvSpPr/>
          <p:nvPr/>
        </p:nvSpPr>
        <p:spPr>
          <a:xfrm>
            <a:off x="2678610" y="1694281"/>
            <a:ext cx="1189749" cy="369332"/>
          </a:xfrm>
          <a:prstGeom prst="rect">
            <a:avLst/>
          </a:prstGeom>
        </p:spPr>
        <p:txBody>
          <a:bodyPr wrap="none">
            <a:spAutoFit/>
          </a:bodyPr>
          <a:lstStyle/>
          <a:p>
            <a:r>
              <a:rPr lang="en-US" altLang="ja-JP" dirty="0"/>
              <a:t>HP </a:t>
            </a:r>
            <a:r>
              <a:rPr lang="ja-JP" altLang="en-US" dirty="0"/>
              <a:t>　</a:t>
            </a:r>
            <a:r>
              <a:rPr lang="en-US" altLang="ja-JP" dirty="0"/>
              <a:t>100</a:t>
            </a:r>
            <a:endParaRPr lang="ja-JP" altLang="en-US" dirty="0"/>
          </a:p>
        </p:txBody>
      </p:sp>
      <p:sp>
        <p:nvSpPr>
          <p:cNvPr id="6" name="正方形/長方形 5">
            <a:extLst>
              <a:ext uri="{FF2B5EF4-FFF2-40B4-BE49-F238E27FC236}">
                <a16:creationId xmlns:a16="http://schemas.microsoft.com/office/drawing/2014/main" id="{25659151-CD89-4641-996C-758149A83BEC}"/>
              </a:ext>
            </a:extLst>
          </p:cNvPr>
          <p:cNvSpPr/>
          <p:nvPr/>
        </p:nvSpPr>
        <p:spPr>
          <a:xfrm>
            <a:off x="2660977" y="2063613"/>
            <a:ext cx="1096775" cy="369332"/>
          </a:xfrm>
          <a:prstGeom prst="rect">
            <a:avLst/>
          </a:prstGeom>
        </p:spPr>
        <p:txBody>
          <a:bodyPr wrap="none">
            <a:spAutoFit/>
          </a:bodyPr>
          <a:lstStyle/>
          <a:p>
            <a:r>
              <a:rPr lang="en-US" altLang="ja-JP" dirty="0"/>
              <a:t>SA</a:t>
            </a:r>
            <a:r>
              <a:rPr lang="ja-JP" altLang="en-US" dirty="0"/>
              <a:t>　  </a:t>
            </a:r>
            <a:r>
              <a:rPr lang="en-US" altLang="ja-JP" dirty="0"/>
              <a:t>50</a:t>
            </a:r>
            <a:endParaRPr lang="ja-JP" altLang="en-US" dirty="0"/>
          </a:p>
        </p:txBody>
      </p:sp>
      <p:sp>
        <p:nvSpPr>
          <p:cNvPr id="8" name="正方形/長方形 7">
            <a:extLst>
              <a:ext uri="{FF2B5EF4-FFF2-40B4-BE49-F238E27FC236}">
                <a16:creationId xmlns:a16="http://schemas.microsoft.com/office/drawing/2014/main" id="{495B9601-1C95-4AB6-9A30-A61709F2F346}"/>
              </a:ext>
            </a:extLst>
          </p:cNvPr>
          <p:cNvSpPr/>
          <p:nvPr/>
        </p:nvSpPr>
        <p:spPr>
          <a:xfrm>
            <a:off x="2660977" y="2432945"/>
            <a:ext cx="1236236" cy="369332"/>
          </a:xfrm>
          <a:prstGeom prst="rect">
            <a:avLst/>
          </a:prstGeom>
        </p:spPr>
        <p:txBody>
          <a:bodyPr wrap="none">
            <a:spAutoFit/>
          </a:bodyPr>
          <a:lstStyle/>
          <a:p>
            <a:r>
              <a:rPr lang="ja-JP" altLang="en-US" dirty="0"/>
              <a:t>移動力　</a:t>
            </a:r>
            <a:r>
              <a:rPr lang="en-US" altLang="ja-JP" dirty="0"/>
              <a:t>8</a:t>
            </a:r>
            <a:endParaRPr lang="ja-JP" altLang="en-US" dirty="0"/>
          </a:p>
        </p:txBody>
      </p:sp>
      <p:sp>
        <p:nvSpPr>
          <p:cNvPr id="9" name="正方形/長方形 8">
            <a:extLst>
              <a:ext uri="{FF2B5EF4-FFF2-40B4-BE49-F238E27FC236}">
                <a16:creationId xmlns:a16="http://schemas.microsoft.com/office/drawing/2014/main" id="{48FC92F9-3943-4A0B-AA14-797AED966277}"/>
              </a:ext>
            </a:extLst>
          </p:cNvPr>
          <p:cNvSpPr/>
          <p:nvPr/>
        </p:nvSpPr>
        <p:spPr>
          <a:xfrm>
            <a:off x="2660977" y="2802277"/>
            <a:ext cx="1364476" cy="369332"/>
          </a:xfrm>
          <a:prstGeom prst="rect">
            <a:avLst/>
          </a:prstGeom>
        </p:spPr>
        <p:txBody>
          <a:bodyPr wrap="none">
            <a:spAutoFit/>
          </a:bodyPr>
          <a:lstStyle/>
          <a:p>
            <a:r>
              <a:rPr lang="ja-JP" altLang="en-US" dirty="0"/>
              <a:t>攻撃力　</a:t>
            </a:r>
            <a:r>
              <a:rPr lang="en-US" altLang="ja-JP" dirty="0"/>
              <a:t>50</a:t>
            </a:r>
            <a:endParaRPr lang="ja-JP" altLang="en-US" dirty="0"/>
          </a:p>
        </p:txBody>
      </p:sp>
      <p:sp>
        <p:nvSpPr>
          <p:cNvPr id="10" name="正方形/長方形 9">
            <a:extLst>
              <a:ext uri="{FF2B5EF4-FFF2-40B4-BE49-F238E27FC236}">
                <a16:creationId xmlns:a16="http://schemas.microsoft.com/office/drawing/2014/main" id="{838FCD62-E194-417C-97DE-22654C94B03A}"/>
              </a:ext>
            </a:extLst>
          </p:cNvPr>
          <p:cNvSpPr/>
          <p:nvPr/>
        </p:nvSpPr>
        <p:spPr>
          <a:xfrm>
            <a:off x="2621784" y="3171609"/>
            <a:ext cx="1723549" cy="369332"/>
          </a:xfrm>
          <a:prstGeom prst="rect">
            <a:avLst/>
          </a:prstGeom>
        </p:spPr>
        <p:txBody>
          <a:bodyPr wrap="none">
            <a:spAutoFit/>
          </a:bodyPr>
          <a:lstStyle/>
          <a:p>
            <a:r>
              <a:rPr lang="ja-JP" altLang="en-US" dirty="0"/>
              <a:t>大きさ　</a:t>
            </a:r>
            <a:r>
              <a:rPr lang="en-US" altLang="ja-JP" dirty="0"/>
              <a:t>1</a:t>
            </a:r>
            <a:r>
              <a:rPr lang="ja-JP" altLang="en-US" dirty="0"/>
              <a:t>か</a:t>
            </a:r>
            <a:r>
              <a:rPr lang="en-US" altLang="ja-JP" dirty="0"/>
              <a:t>10</a:t>
            </a:r>
          </a:p>
        </p:txBody>
      </p:sp>
      <p:sp>
        <p:nvSpPr>
          <p:cNvPr id="11" name="正方形/長方形 10">
            <a:extLst>
              <a:ext uri="{FF2B5EF4-FFF2-40B4-BE49-F238E27FC236}">
                <a16:creationId xmlns:a16="http://schemas.microsoft.com/office/drawing/2014/main" id="{3F90CAAE-148D-4DCC-BBEF-A3E48DE559FE}"/>
              </a:ext>
            </a:extLst>
          </p:cNvPr>
          <p:cNvSpPr/>
          <p:nvPr/>
        </p:nvSpPr>
        <p:spPr>
          <a:xfrm>
            <a:off x="2621784" y="3540941"/>
            <a:ext cx="3749744" cy="646331"/>
          </a:xfrm>
          <a:prstGeom prst="rect">
            <a:avLst/>
          </a:prstGeom>
        </p:spPr>
        <p:txBody>
          <a:bodyPr wrap="none">
            <a:spAutoFit/>
          </a:bodyPr>
          <a:lstStyle/>
          <a:p>
            <a:r>
              <a:rPr lang="ja-JP" altLang="en-US" dirty="0"/>
              <a:t>特殊攻撃　連続攻撃</a:t>
            </a:r>
            <a:r>
              <a:rPr lang="en-US" altLang="ja-JP" dirty="0"/>
              <a:t>+</a:t>
            </a:r>
            <a:r>
              <a:rPr lang="ja-JP" altLang="en-US" dirty="0"/>
              <a:t>移動力上昇</a:t>
            </a:r>
            <a:r>
              <a:rPr lang="en-US" altLang="ja-JP" dirty="0"/>
              <a:t>+</a:t>
            </a:r>
          </a:p>
          <a:p>
            <a:r>
              <a:rPr lang="ja-JP" altLang="en-US" dirty="0"/>
              <a:t>攻撃範囲が広がる</a:t>
            </a:r>
            <a:r>
              <a:rPr lang="en-US" altLang="ja-JP" dirty="0"/>
              <a:t>(+4)</a:t>
            </a:r>
          </a:p>
        </p:txBody>
      </p:sp>
      <p:sp>
        <p:nvSpPr>
          <p:cNvPr id="12" name="正方形/長方形 11">
            <a:extLst>
              <a:ext uri="{FF2B5EF4-FFF2-40B4-BE49-F238E27FC236}">
                <a16:creationId xmlns:a16="http://schemas.microsoft.com/office/drawing/2014/main" id="{22ABEB15-5C60-4612-8AE9-09A28FCEEA98}"/>
              </a:ext>
            </a:extLst>
          </p:cNvPr>
          <p:cNvSpPr/>
          <p:nvPr/>
        </p:nvSpPr>
        <p:spPr>
          <a:xfrm>
            <a:off x="2621784" y="4164840"/>
            <a:ext cx="1697901" cy="369332"/>
          </a:xfrm>
          <a:prstGeom prst="rect">
            <a:avLst/>
          </a:prstGeom>
        </p:spPr>
        <p:txBody>
          <a:bodyPr wrap="none">
            <a:spAutoFit/>
          </a:bodyPr>
          <a:lstStyle/>
          <a:p>
            <a:r>
              <a:rPr lang="ja-JP" altLang="en-US" dirty="0"/>
              <a:t>ジャンプ力　</a:t>
            </a:r>
            <a:r>
              <a:rPr lang="en-US" altLang="ja-JP" dirty="0"/>
              <a:t>2</a:t>
            </a:r>
            <a:endParaRPr lang="ja-JP" altLang="en-US" dirty="0"/>
          </a:p>
        </p:txBody>
      </p:sp>
      <p:sp>
        <p:nvSpPr>
          <p:cNvPr id="13" name="正方形/長方形 12">
            <a:extLst>
              <a:ext uri="{FF2B5EF4-FFF2-40B4-BE49-F238E27FC236}">
                <a16:creationId xmlns:a16="http://schemas.microsoft.com/office/drawing/2014/main" id="{007D491D-FEB1-4BEB-9E89-239168651879}"/>
              </a:ext>
            </a:extLst>
          </p:cNvPr>
          <p:cNvSpPr/>
          <p:nvPr/>
        </p:nvSpPr>
        <p:spPr>
          <a:xfrm>
            <a:off x="2621784" y="4538792"/>
            <a:ext cx="1364476" cy="369332"/>
          </a:xfrm>
          <a:prstGeom prst="rect">
            <a:avLst/>
          </a:prstGeom>
        </p:spPr>
        <p:txBody>
          <a:bodyPr wrap="none">
            <a:spAutoFit/>
          </a:bodyPr>
          <a:lstStyle/>
          <a:p>
            <a:r>
              <a:rPr lang="ja-JP" altLang="en-US" dirty="0"/>
              <a:t>防御力　</a:t>
            </a:r>
            <a:r>
              <a:rPr lang="en-US" altLang="ja-JP" dirty="0"/>
              <a:t>10</a:t>
            </a:r>
            <a:endParaRPr lang="ja-JP" altLang="en-US" dirty="0"/>
          </a:p>
        </p:txBody>
      </p:sp>
      <p:sp>
        <p:nvSpPr>
          <p:cNvPr id="14" name="正方形/長方形 13">
            <a:extLst>
              <a:ext uri="{FF2B5EF4-FFF2-40B4-BE49-F238E27FC236}">
                <a16:creationId xmlns:a16="http://schemas.microsoft.com/office/drawing/2014/main" id="{817825CC-3A07-4BFD-B076-B835C76BCE8D}"/>
              </a:ext>
            </a:extLst>
          </p:cNvPr>
          <p:cNvSpPr/>
          <p:nvPr/>
        </p:nvSpPr>
        <p:spPr>
          <a:xfrm>
            <a:off x="8281343" y="168663"/>
            <a:ext cx="2820003" cy="769441"/>
          </a:xfrm>
          <a:prstGeom prst="rect">
            <a:avLst/>
          </a:prstGeom>
        </p:spPr>
        <p:txBody>
          <a:bodyPr wrap="none">
            <a:spAutoFit/>
          </a:bodyPr>
          <a:lstStyle/>
          <a:p>
            <a:r>
              <a:rPr lang="ja-JP" altLang="en-US" sz="4400" dirty="0"/>
              <a:t>レベル</a:t>
            </a:r>
            <a:r>
              <a:rPr lang="en-US" altLang="ja-JP" sz="4400" dirty="0"/>
              <a:t>100</a:t>
            </a:r>
            <a:endParaRPr lang="ja-JP" altLang="en-US" sz="4400" dirty="0"/>
          </a:p>
        </p:txBody>
      </p:sp>
      <p:pic>
        <p:nvPicPr>
          <p:cNvPr id="16" name="図 15">
            <a:extLst>
              <a:ext uri="{FF2B5EF4-FFF2-40B4-BE49-F238E27FC236}">
                <a16:creationId xmlns:a16="http://schemas.microsoft.com/office/drawing/2014/main" id="{9AC1AD42-19FD-48FF-84C3-54C5D8898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9539" y="405570"/>
            <a:ext cx="4424082" cy="4424082"/>
          </a:xfrm>
          <a:prstGeom prst="rect">
            <a:avLst/>
          </a:prstGeom>
        </p:spPr>
      </p:pic>
      <p:sp>
        <p:nvSpPr>
          <p:cNvPr id="17" name="正方形/長方形 16">
            <a:extLst>
              <a:ext uri="{FF2B5EF4-FFF2-40B4-BE49-F238E27FC236}">
                <a16:creationId xmlns:a16="http://schemas.microsoft.com/office/drawing/2014/main" id="{23B3E86B-0AF2-4BC1-B241-A25AF64C3823}"/>
              </a:ext>
            </a:extLst>
          </p:cNvPr>
          <p:cNvSpPr/>
          <p:nvPr/>
        </p:nvSpPr>
        <p:spPr>
          <a:xfrm>
            <a:off x="9535242" y="1071271"/>
            <a:ext cx="1383770" cy="369332"/>
          </a:xfrm>
          <a:prstGeom prst="rect">
            <a:avLst/>
          </a:prstGeom>
        </p:spPr>
        <p:txBody>
          <a:bodyPr wrap="square">
            <a:spAutoFit/>
          </a:bodyPr>
          <a:lstStyle/>
          <a:p>
            <a:r>
              <a:rPr lang="en-US" altLang="ja-JP" dirty="0"/>
              <a:t>HP </a:t>
            </a:r>
            <a:r>
              <a:rPr lang="ja-JP" altLang="en-US" dirty="0"/>
              <a:t>　</a:t>
            </a:r>
            <a:r>
              <a:rPr lang="en-US" altLang="ja-JP" dirty="0"/>
              <a:t>1000</a:t>
            </a:r>
            <a:endParaRPr lang="ja-JP" altLang="en-US" dirty="0"/>
          </a:p>
        </p:txBody>
      </p:sp>
      <p:sp>
        <p:nvSpPr>
          <p:cNvPr id="18" name="正方形/長方形 17">
            <a:extLst>
              <a:ext uri="{FF2B5EF4-FFF2-40B4-BE49-F238E27FC236}">
                <a16:creationId xmlns:a16="http://schemas.microsoft.com/office/drawing/2014/main" id="{D480357B-EBB6-4C8A-B67D-E5856E471C65}"/>
              </a:ext>
            </a:extLst>
          </p:cNvPr>
          <p:cNvSpPr/>
          <p:nvPr/>
        </p:nvSpPr>
        <p:spPr>
          <a:xfrm>
            <a:off x="9535242" y="1412078"/>
            <a:ext cx="1225015" cy="369332"/>
          </a:xfrm>
          <a:prstGeom prst="rect">
            <a:avLst/>
          </a:prstGeom>
        </p:spPr>
        <p:txBody>
          <a:bodyPr wrap="none">
            <a:spAutoFit/>
          </a:bodyPr>
          <a:lstStyle/>
          <a:p>
            <a:r>
              <a:rPr lang="en-US" altLang="ja-JP" dirty="0"/>
              <a:t>SA</a:t>
            </a:r>
            <a:r>
              <a:rPr lang="ja-JP" altLang="en-US" dirty="0"/>
              <a:t>　  </a:t>
            </a:r>
            <a:r>
              <a:rPr lang="en-US" altLang="ja-JP" dirty="0"/>
              <a:t>500</a:t>
            </a:r>
            <a:endParaRPr lang="ja-JP" altLang="en-US" dirty="0"/>
          </a:p>
        </p:txBody>
      </p:sp>
      <p:sp>
        <p:nvSpPr>
          <p:cNvPr id="19" name="正方形/長方形 18">
            <a:extLst>
              <a:ext uri="{FF2B5EF4-FFF2-40B4-BE49-F238E27FC236}">
                <a16:creationId xmlns:a16="http://schemas.microsoft.com/office/drawing/2014/main" id="{0D3BEBD8-C719-495B-BD32-644428A8137D}"/>
              </a:ext>
            </a:extLst>
          </p:cNvPr>
          <p:cNvSpPr/>
          <p:nvPr/>
        </p:nvSpPr>
        <p:spPr>
          <a:xfrm>
            <a:off x="9524021" y="1752885"/>
            <a:ext cx="1364476" cy="369332"/>
          </a:xfrm>
          <a:prstGeom prst="rect">
            <a:avLst/>
          </a:prstGeom>
        </p:spPr>
        <p:txBody>
          <a:bodyPr wrap="none">
            <a:spAutoFit/>
          </a:bodyPr>
          <a:lstStyle/>
          <a:p>
            <a:r>
              <a:rPr lang="ja-JP" altLang="en-US" dirty="0"/>
              <a:t>移動力　</a:t>
            </a:r>
            <a:r>
              <a:rPr lang="en-US" altLang="ja-JP" dirty="0"/>
              <a:t>15</a:t>
            </a:r>
            <a:endParaRPr lang="ja-JP" altLang="en-US" dirty="0"/>
          </a:p>
        </p:txBody>
      </p:sp>
      <p:sp>
        <p:nvSpPr>
          <p:cNvPr id="20" name="正方形/長方形 19">
            <a:extLst>
              <a:ext uri="{FF2B5EF4-FFF2-40B4-BE49-F238E27FC236}">
                <a16:creationId xmlns:a16="http://schemas.microsoft.com/office/drawing/2014/main" id="{FBDD6C67-4EF1-4812-BA69-AB31E8180ED2}"/>
              </a:ext>
            </a:extLst>
          </p:cNvPr>
          <p:cNvSpPr/>
          <p:nvPr/>
        </p:nvSpPr>
        <p:spPr>
          <a:xfrm>
            <a:off x="9544889" y="2072696"/>
            <a:ext cx="1492716" cy="369332"/>
          </a:xfrm>
          <a:prstGeom prst="rect">
            <a:avLst/>
          </a:prstGeom>
        </p:spPr>
        <p:txBody>
          <a:bodyPr wrap="none">
            <a:spAutoFit/>
          </a:bodyPr>
          <a:lstStyle/>
          <a:p>
            <a:r>
              <a:rPr lang="ja-JP" altLang="en-US" dirty="0"/>
              <a:t>攻撃力　</a:t>
            </a:r>
            <a:r>
              <a:rPr lang="en-US" altLang="ja-JP" dirty="0"/>
              <a:t>500</a:t>
            </a:r>
            <a:endParaRPr lang="ja-JP" altLang="en-US" dirty="0"/>
          </a:p>
        </p:txBody>
      </p:sp>
      <p:sp>
        <p:nvSpPr>
          <p:cNvPr id="21" name="正方形/長方形 20">
            <a:extLst>
              <a:ext uri="{FF2B5EF4-FFF2-40B4-BE49-F238E27FC236}">
                <a16:creationId xmlns:a16="http://schemas.microsoft.com/office/drawing/2014/main" id="{B13F78D6-0305-4A4B-89C3-8ACA025C2D7A}"/>
              </a:ext>
            </a:extLst>
          </p:cNvPr>
          <p:cNvSpPr/>
          <p:nvPr/>
        </p:nvSpPr>
        <p:spPr>
          <a:xfrm>
            <a:off x="9531023" y="2427525"/>
            <a:ext cx="1980029" cy="369332"/>
          </a:xfrm>
          <a:prstGeom prst="rect">
            <a:avLst/>
          </a:prstGeom>
        </p:spPr>
        <p:txBody>
          <a:bodyPr wrap="none">
            <a:spAutoFit/>
          </a:bodyPr>
          <a:lstStyle/>
          <a:p>
            <a:r>
              <a:rPr lang="ja-JP" altLang="en-US" dirty="0"/>
              <a:t>大きさ　</a:t>
            </a:r>
            <a:r>
              <a:rPr lang="en-US" altLang="ja-JP" dirty="0"/>
              <a:t>10</a:t>
            </a:r>
            <a:r>
              <a:rPr lang="ja-JP" altLang="en-US" dirty="0"/>
              <a:t>か</a:t>
            </a:r>
            <a:r>
              <a:rPr lang="en-US" altLang="ja-JP" dirty="0"/>
              <a:t>100</a:t>
            </a:r>
          </a:p>
        </p:txBody>
      </p:sp>
      <p:sp>
        <p:nvSpPr>
          <p:cNvPr id="22" name="正方形/長方形 21">
            <a:extLst>
              <a:ext uri="{FF2B5EF4-FFF2-40B4-BE49-F238E27FC236}">
                <a16:creationId xmlns:a16="http://schemas.microsoft.com/office/drawing/2014/main" id="{704EEC3B-7166-4A47-8859-61033D49AA93}"/>
              </a:ext>
            </a:extLst>
          </p:cNvPr>
          <p:cNvSpPr/>
          <p:nvPr/>
        </p:nvSpPr>
        <p:spPr>
          <a:xfrm>
            <a:off x="8107588" y="3910863"/>
            <a:ext cx="6096000" cy="646331"/>
          </a:xfrm>
          <a:prstGeom prst="rect">
            <a:avLst/>
          </a:prstGeom>
        </p:spPr>
        <p:txBody>
          <a:bodyPr>
            <a:spAutoFit/>
          </a:bodyPr>
          <a:lstStyle/>
          <a:p>
            <a:r>
              <a:rPr lang="ja-JP" altLang="en-US" dirty="0"/>
              <a:t>特殊攻撃　連続攻撃</a:t>
            </a:r>
            <a:r>
              <a:rPr lang="en-US" altLang="ja-JP" dirty="0"/>
              <a:t>+</a:t>
            </a:r>
            <a:r>
              <a:rPr lang="ja-JP" altLang="en-US" dirty="0"/>
              <a:t>移動力上昇</a:t>
            </a:r>
            <a:r>
              <a:rPr lang="en-US" altLang="ja-JP" dirty="0"/>
              <a:t>+</a:t>
            </a:r>
          </a:p>
          <a:p>
            <a:r>
              <a:rPr lang="ja-JP" altLang="en-US" dirty="0"/>
              <a:t>攻撃範囲が広がる</a:t>
            </a:r>
            <a:r>
              <a:rPr lang="en-US" altLang="ja-JP" dirty="0"/>
              <a:t>(+4) +</a:t>
            </a:r>
            <a:r>
              <a:rPr lang="ja-JP" altLang="en-US" dirty="0"/>
              <a:t>鬼狩りモード</a:t>
            </a:r>
            <a:endParaRPr lang="en-US" altLang="ja-JP" dirty="0"/>
          </a:p>
        </p:txBody>
      </p:sp>
      <p:sp>
        <p:nvSpPr>
          <p:cNvPr id="23" name="正方形/長方形 22">
            <a:extLst>
              <a:ext uri="{FF2B5EF4-FFF2-40B4-BE49-F238E27FC236}">
                <a16:creationId xmlns:a16="http://schemas.microsoft.com/office/drawing/2014/main" id="{2B8EFBD8-A800-4F8A-AF67-DAC3A8D174B4}"/>
              </a:ext>
            </a:extLst>
          </p:cNvPr>
          <p:cNvSpPr/>
          <p:nvPr/>
        </p:nvSpPr>
        <p:spPr>
          <a:xfrm>
            <a:off x="9507807" y="2782353"/>
            <a:ext cx="1697901" cy="369332"/>
          </a:xfrm>
          <a:prstGeom prst="rect">
            <a:avLst/>
          </a:prstGeom>
        </p:spPr>
        <p:txBody>
          <a:bodyPr wrap="none">
            <a:spAutoFit/>
          </a:bodyPr>
          <a:lstStyle/>
          <a:p>
            <a:r>
              <a:rPr lang="ja-JP" altLang="en-US" dirty="0"/>
              <a:t>ジャンプ力　</a:t>
            </a:r>
            <a:r>
              <a:rPr lang="en-US" altLang="ja-JP" dirty="0"/>
              <a:t>4</a:t>
            </a:r>
            <a:endParaRPr lang="ja-JP" altLang="en-US" dirty="0"/>
          </a:p>
        </p:txBody>
      </p:sp>
      <p:sp>
        <p:nvSpPr>
          <p:cNvPr id="24" name="正方形/長方形 23">
            <a:extLst>
              <a:ext uri="{FF2B5EF4-FFF2-40B4-BE49-F238E27FC236}">
                <a16:creationId xmlns:a16="http://schemas.microsoft.com/office/drawing/2014/main" id="{9E416DA8-4612-4079-A1C9-43A900D01DAC}"/>
              </a:ext>
            </a:extLst>
          </p:cNvPr>
          <p:cNvSpPr/>
          <p:nvPr/>
        </p:nvSpPr>
        <p:spPr>
          <a:xfrm>
            <a:off x="9544889" y="3137181"/>
            <a:ext cx="1492716" cy="369332"/>
          </a:xfrm>
          <a:prstGeom prst="rect">
            <a:avLst/>
          </a:prstGeom>
        </p:spPr>
        <p:txBody>
          <a:bodyPr wrap="none">
            <a:spAutoFit/>
          </a:bodyPr>
          <a:lstStyle/>
          <a:p>
            <a:r>
              <a:rPr lang="ja-JP" altLang="en-US" dirty="0"/>
              <a:t>防御力　</a:t>
            </a:r>
            <a:r>
              <a:rPr lang="en-US" altLang="ja-JP" dirty="0"/>
              <a:t>100</a:t>
            </a:r>
            <a:endParaRPr lang="ja-JP" altLang="en-US" dirty="0"/>
          </a:p>
        </p:txBody>
      </p:sp>
      <p:sp>
        <p:nvSpPr>
          <p:cNvPr id="25" name="正方形/長方形 24">
            <a:extLst>
              <a:ext uri="{FF2B5EF4-FFF2-40B4-BE49-F238E27FC236}">
                <a16:creationId xmlns:a16="http://schemas.microsoft.com/office/drawing/2014/main" id="{1205F2D6-B87B-4009-B0BF-F07F43EA1510}"/>
              </a:ext>
            </a:extLst>
          </p:cNvPr>
          <p:cNvSpPr/>
          <p:nvPr/>
        </p:nvSpPr>
        <p:spPr>
          <a:xfrm>
            <a:off x="308730" y="5568316"/>
            <a:ext cx="9767417" cy="369332"/>
          </a:xfrm>
          <a:prstGeom prst="rect">
            <a:avLst/>
          </a:prstGeom>
        </p:spPr>
        <p:txBody>
          <a:bodyPr wrap="none">
            <a:spAutoFit/>
          </a:bodyPr>
          <a:lstStyle/>
          <a:p>
            <a:r>
              <a:rPr lang="en-US" altLang="ja-JP" dirty="0"/>
              <a:t>※</a:t>
            </a:r>
            <a:r>
              <a:rPr lang="ja-JP" altLang="en-US" dirty="0"/>
              <a:t>鬼狩りモードとは自分の攻撃力アップし赤くなりぶつかるごとに相手の</a:t>
            </a:r>
            <a:r>
              <a:rPr lang="en-US" altLang="ja-JP" dirty="0"/>
              <a:t>HP</a:t>
            </a:r>
            <a:r>
              <a:rPr lang="ja-JP" altLang="en-US" dirty="0"/>
              <a:t>を</a:t>
            </a:r>
            <a:r>
              <a:rPr lang="en-US" altLang="ja-JP" dirty="0"/>
              <a:t>50</a:t>
            </a:r>
            <a:r>
              <a:rPr lang="ja-JP" altLang="en-US" dirty="0" err="1"/>
              <a:t>づつ</a:t>
            </a:r>
            <a:r>
              <a:rPr lang="ja-JP" altLang="en-US" dirty="0"/>
              <a:t>減らす</a:t>
            </a:r>
          </a:p>
        </p:txBody>
      </p:sp>
      <p:sp>
        <p:nvSpPr>
          <p:cNvPr id="3" name="正方形/長方形 2">
            <a:extLst>
              <a:ext uri="{FF2B5EF4-FFF2-40B4-BE49-F238E27FC236}">
                <a16:creationId xmlns:a16="http://schemas.microsoft.com/office/drawing/2014/main" id="{701EFC0B-DD58-4656-B51B-A9293D0D43B7}"/>
              </a:ext>
            </a:extLst>
          </p:cNvPr>
          <p:cNvSpPr/>
          <p:nvPr/>
        </p:nvSpPr>
        <p:spPr>
          <a:xfrm>
            <a:off x="2621784" y="4903504"/>
            <a:ext cx="1467068" cy="369332"/>
          </a:xfrm>
          <a:prstGeom prst="rect">
            <a:avLst/>
          </a:prstGeom>
        </p:spPr>
        <p:txBody>
          <a:bodyPr wrap="none">
            <a:spAutoFit/>
          </a:bodyPr>
          <a:lstStyle/>
          <a:p>
            <a:r>
              <a:rPr lang="ja-JP" altLang="en-US" dirty="0"/>
              <a:t>攻撃範囲　</a:t>
            </a:r>
            <a:r>
              <a:rPr lang="en-US" altLang="ja-JP" dirty="0"/>
              <a:t>1</a:t>
            </a:r>
            <a:endParaRPr lang="ja-JP" altLang="en-US" dirty="0"/>
          </a:p>
        </p:txBody>
      </p:sp>
      <p:sp>
        <p:nvSpPr>
          <p:cNvPr id="7" name="正方形/長方形 6">
            <a:extLst>
              <a:ext uri="{FF2B5EF4-FFF2-40B4-BE49-F238E27FC236}">
                <a16:creationId xmlns:a16="http://schemas.microsoft.com/office/drawing/2014/main" id="{B5FDE920-F7BD-4FD2-A81B-59A103053AA8}"/>
              </a:ext>
            </a:extLst>
          </p:cNvPr>
          <p:cNvSpPr/>
          <p:nvPr/>
        </p:nvSpPr>
        <p:spPr>
          <a:xfrm>
            <a:off x="9524021" y="3506513"/>
            <a:ext cx="1595309" cy="369332"/>
          </a:xfrm>
          <a:prstGeom prst="rect">
            <a:avLst/>
          </a:prstGeom>
        </p:spPr>
        <p:txBody>
          <a:bodyPr wrap="none">
            <a:spAutoFit/>
          </a:bodyPr>
          <a:lstStyle/>
          <a:p>
            <a:r>
              <a:rPr lang="ja-JP" altLang="en-US" dirty="0"/>
              <a:t>攻撃範囲　</a:t>
            </a:r>
            <a:r>
              <a:rPr lang="en-US" altLang="ja-JP" dirty="0"/>
              <a:t>10</a:t>
            </a:r>
            <a:endParaRPr lang="ja-JP" altLang="en-US" dirty="0"/>
          </a:p>
        </p:txBody>
      </p:sp>
    </p:spTree>
    <p:extLst>
      <p:ext uri="{BB962C8B-B14F-4D97-AF65-F5344CB8AC3E}">
        <p14:creationId xmlns:p14="http://schemas.microsoft.com/office/powerpoint/2010/main" val="471868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64D6AA-DAB2-4B5B-B4E4-1B2570287AC8}"/>
              </a:ext>
            </a:extLst>
          </p:cNvPr>
          <p:cNvSpPr>
            <a:spLocks noGrp="1"/>
          </p:cNvSpPr>
          <p:nvPr>
            <p:ph type="title"/>
          </p:nvPr>
        </p:nvSpPr>
        <p:spPr>
          <a:xfrm>
            <a:off x="327212" y="365124"/>
            <a:ext cx="3195917" cy="1325563"/>
          </a:xfrm>
        </p:spPr>
        <p:txBody>
          <a:bodyPr/>
          <a:lstStyle/>
          <a:p>
            <a:r>
              <a:rPr kumimoji="1" lang="ja-JP" altLang="en-US" dirty="0"/>
              <a:t>レベル  １</a:t>
            </a:r>
          </a:p>
        </p:txBody>
      </p:sp>
      <p:sp>
        <p:nvSpPr>
          <p:cNvPr id="5" name="正方形/長方形 4">
            <a:extLst>
              <a:ext uri="{FF2B5EF4-FFF2-40B4-BE49-F238E27FC236}">
                <a16:creationId xmlns:a16="http://schemas.microsoft.com/office/drawing/2014/main" id="{D0FB6409-6D3E-47E5-8ED1-CC27607E34AC}"/>
              </a:ext>
            </a:extLst>
          </p:cNvPr>
          <p:cNvSpPr/>
          <p:nvPr/>
        </p:nvSpPr>
        <p:spPr>
          <a:xfrm>
            <a:off x="1685365" y="1506022"/>
            <a:ext cx="1061509" cy="369332"/>
          </a:xfrm>
          <a:prstGeom prst="rect">
            <a:avLst/>
          </a:prstGeom>
        </p:spPr>
        <p:txBody>
          <a:bodyPr wrap="none">
            <a:spAutoFit/>
          </a:bodyPr>
          <a:lstStyle/>
          <a:p>
            <a:r>
              <a:rPr lang="en-US" altLang="ja-JP" dirty="0"/>
              <a:t>HP </a:t>
            </a:r>
            <a:r>
              <a:rPr lang="ja-JP" altLang="en-US" dirty="0"/>
              <a:t>　</a:t>
            </a:r>
            <a:r>
              <a:rPr lang="en-US" altLang="ja-JP" dirty="0"/>
              <a:t>30</a:t>
            </a:r>
            <a:endParaRPr lang="ja-JP" altLang="en-US" dirty="0"/>
          </a:p>
        </p:txBody>
      </p:sp>
      <p:sp>
        <p:nvSpPr>
          <p:cNvPr id="6" name="正方形/長方形 5">
            <a:extLst>
              <a:ext uri="{FF2B5EF4-FFF2-40B4-BE49-F238E27FC236}">
                <a16:creationId xmlns:a16="http://schemas.microsoft.com/office/drawing/2014/main" id="{C9640DEE-977E-4863-B2CF-BEB4D15C0ADD}"/>
              </a:ext>
            </a:extLst>
          </p:cNvPr>
          <p:cNvSpPr/>
          <p:nvPr/>
        </p:nvSpPr>
        <p:spPr>
          <a:xfrm>
            <a:off x="1677756" y="2601625"/>
            <a:ext cx="1364476" cy="369332"/>
          </a:xfrm>
          <a:prstGeom prst="rect">
            <a:avLst/>
          </a:prstGeom>
        </p:spPr>
        <p:txBody>
          <a:bodyPr wrap="none">
            <a:spAutoFit/>
          </a:bodyPr>
          <a:lstStyle/>
          <a:p>
            <a:r>
              <a:rPr lang="ja-JP" altLang="en-US" dirty="0"/>
              <a:t>攻撃力　</a:t>
            </a:r>
            <a:r>
              <a:rPr lang="en-US" altLang="ja-JP" dirty="0"/>
              <a:t>15</a:t>
            </a:r>
            <a:endParaRPr lang="ja-JP" altLang="en-US" dirty="0"/>
          </a:p>
        </p:txBody>
      </p:sp>
      <p:sp>
        <p:nvSpPr>
          <p:cNvPr id="7" name="正方形/長方形 6">
            <a:extLst>
              <a:ext uri="{FF2B5EF4-FFF2-40B4-BE49-F238E27FC236}">
                <a16:creationId xmlns:a16="http://schemas.microsoft.com/office/drawing/2014/main" id="{18B859A3-03A4-4D87-82BF-815F6A71BEF3}"/>
              </a:ext>
            </a:extLst>
          </p:cNvPr>
          <p:cNvSpPr/>
          <p:nvPr/>
        </p:nvSpPr>
        <p:spPr>
          <a:xfrm>
            <a:off x="1677756" y="2221467"/>
            <a:ext cx="1236236" cy="369332"/>
          </a:xfrm>
          <a:prstGeom prst="rect">
            <a:avLst/>
          </a:prstGeom>
        </p:spPr>
        <p:txBody>
          <a:bodyPr wrap="none">
            <a:spAutoFit/>
          </a:bodyPr>
          <a:lstStyle/>
          <a:p>
            <a:r>
              <a:rPr lang="ja-JP" altLang="en-US" dirty="0"/>
              <a:t>移動力　</a:t>
            </a:r>
            <a:r>
              <a:rPr lang="en-US" altLang="ja-JP" dirty="0"/>
              <a:t>2</a:t>
            </a:r>
            <a:endParaRPr lang="ja-JP" altLang="en-US" dirty="0"/>
          </a:p>
        </p:txBody>
      </p:sp>
      <p:sp>
        <p:nvSpPr>
          <p:cNvPr id="8" name="正方形/長方形 7">
            <a:extLst>
              <a:ext uri="{FF2B5EF4-FFF2-40B4-BE49-F238E27FC236}">
                <a16:creationId xmlns:a16="http://schemas.microsoft.com/office/drawing/2014/main" id="{AA7CEA27-3900-4FC3-BD8A-E909D6160075}"/>
              </a:ext>
            </a:extLst>
          </p:cNvPr>
          <p:cNvSpPr/>
          <p:nvPr/>
        </p:nvSpPr>
        <p:spPr>
          <a:xfrm>
            <a:off x="1685365" y="1849870"/>
            <a:ext cx="968535" cy="369332"/>
          </a:xfrm>
          <a:prstGeom prst="rect">
            <a:avLst/>
          </a:prstGeom>
        </p:spPr>
        <p:txBody>
          <a:bodyPr wrap="none">
            <a:spAutoFit/>
          </a:bodyPr>
          <a:lstStyle/>
          <a:p>
            <a:r>
              <a:rPr lang="en-US" altLang="ja-JP" dirty="0"/>
              <a:t>SA</a:t>
            </a:r>
            <a:r>
              <a:rPr lang="ja-JP" altLang="en-US" dirty="0"/>
              <a:t>　  </a:t>
            </a:r>
            <a:r>
              <a:rPr lang="en-US" altLang="ja-JP" dirty="0"/>
              <a:t>5</a:t>
            </a:r>
            <a:endParaRPr lang="ja-JP" altLang="en-US" dirty="0"/>
          </a:p>
        </p:txBody>
      </p:sp>
      <p:sp>
        <p:nvSpPr>
          <p:cNvPr id="9" name="正方形/長方形 8">
            <a:extLst>
              <a:ext uri="{FF2B5EF4-FFF2-40B4-BE49-F238E27FC236}">
                <a16:creationId xmlns:a16="http://schemas.microsoft.com/office/drawing/2014/main" id="{588E9855-1EE5-44D4-8FB4-A4E2BBE3D0A6}"/>
              </a:ext>
            </a:extLst>
          </p:cNvPr>
          <p:cNvSpPr/>
          <p:nvPr/>
        </p:nvSpPr>
        <p:spPr>
          <a:xfrm>
            <a:off x="1687183" y="4045136"/>
            <a:ext cx="1364476" cy="369332"/>
          </a:xfrm>
          <a:prstGeom prst="rect">
            <a:avLst/>
          </a:prstGeom>
        </p:spPr>
        <p:txBody>
          <a:bodyPr wrap="none">
            <a:spAutoFit/>
          </a:bodyPr>
          <a:lstStyle/>
          <a:p>
            <a:r>
              <a:rPr lang="ja-JP" altLang="en-US" dirty="0"/>
              <a:t>防御力　</a:t>
            </a:r>
            <a:r>
              <a:rPr lang="en-US" altLang="ja-JP" dirty="0"/>
              <a:t>20</a:t>
            </a:r>
            <a:endParaRPr lang="ja-JP" altLang="en-US" dirty="0"/>
          </a:p>
        </p:txBody>
      </p:sp>
      <p:sp>
        <p:nvSpPr>
          <p:cNvPr id="10" name="正方形/長方形 9">
            <a:extLst>
              <a:ext uri="{FF2B5EF4-FFF2-40B4-BE49-F238E27FC236}">
                <a16:creationId xmlns:a16="http://schemas.microsoft.com/office/drawing/2014/main" id="{6FF3FF3D-B29F-4DDD-99CC-9EE9648CB899}"/>
              </a:ext>
            </a:extLst>
          </p:cNvPr>
          <p:cNvSpPr/>
          <p:nvPr/>
        </p:nvSpPr>
        <p:spPr>
          <a:xfrm>
            <a:off x="241465" y="4846460"/>
            <a:ext cx="3877985" cy="369332"/>
          </a:xfrm>
          <a:prstGeom prst="rect">
            <a:avLst/>
          </a:prstGeom>
        </p:spPr>
        <p:txBody>
          <a:bodyPr wrap="none">
            <a:spAutoFit/>
          </a:bodyPr>
          <a:lstStyle/>
          <a:p>
            <a:r>
              <a:rPr lang="en-US" altLang="ja-JP" dirty="0"/>
              <a:t>※</a:t>
            </a:r>
            <a:r>
              <a:rPr lang="ja-JP" altLang="en-US" dirty="0"/>
              <a:t>防御力は時間がなければ省きます</a:t>
            </a:r>
          </a:p>
        </p:txBody>
      </p:sp>
      <p:sp>
        <p:nvSpPr>
          <p:cNvPr id="11" name="正方形/長方形 10">
            <a:extLst>
              <a:ext uri="{FF2B5EF4-FFF2-40B4-BE49-F238E27FC236}">
                <a16:creationId xmlns:a16="http://schemas.microsoft.com/office/drawing/2014/main" id="{0CD8DB7A-2638-4603-8101-425A82B1D236}"/>
              </a:ext>
            </a:extLst>
          </p:cNvPr>
          <p:cNvSpPr/>
          <p:nvPr/>
        </p:nvSpPr>
        <p:spPr>
          <a:xfrm>
            <a:off x="5604755" y="643184"/>
            <a:ext cx="2822070" cy="769441"/>
          </a:xfrm>
          <a:prstGeom prst="rect">
            <a:avLst/>
          </a:prstGeom>
        </p:spPr>
        <p:txBody>
          <a:bodyPr wrap="square">
            <a:spAutoFit/>
          </a:bodyPr>
          <a:lstStyle/>
          <a:p>
            <a:r>
              <a:rPr lang="ja-JP" altLang="en-US" sz="4400" dirty="0"/>
              <a:t>レベル  </a:t>
            </a:r>
            <a:r>
              <a:rPr lang="en-US" altLang="ja-JP" sz="4400" dirty="0"/>
              <a:t>5</a:t>
            </a:r>
            <a:endParaRPr lang="ja-JP" altLang="en-US" sz="4400" dirty="0"/>
          </a:p>
        </p:txBody>
      </p:sp>
      <p:sp>
        <p:nvSpPr>
          <p:cNvPr id="14" name="正方形/長方形 13">
            <a:extLst>
              <a:ext uri="{FF2B5EF4-FFF2-40B4-BE49-F238E27FC236}">
                <a16:creationId xmlns:a16="http://schemas.microsoft.com/office/drawing/2014/main" id="{B8B7A237-F6D7-420D-A4DB-D180AC34FD5C}"/>
              </a:ext>
            </a:extLst>
          </p:cNvPr>
          <p:cNvSpPr/>
          <p:nvPr/>
        </p:nvSpPr>
        <p:spPr>
          <a:xfrm>
            <a:off x="1677756" y="2949532"/>
            <a:ext cx="1782860" cy="369332"/>
          </a:xfrm>
          <a:prstGeom prst="rect">
            <a:avLst/>
          </a:prstGeom>
        </p:spPr>
        <p:txBody>
          <a:bodyPr wrap="none">
            <a:spAutoFit/>
          </a:bodyPr>
          <a:lstStyle/>
          <a:p>
            <a:r>
              <a:rPr lang="ja-JP" altLang="en-US" dirty="0"/>
              <a:t>大きさ　</a:t>
            </a:r>
            <a:r>
              <a:rPr lang="en-US" altLang="ja-JP" dirty="0"/>
              <a:t>0.1</a:t>
            </a:r>
            <a:r>
              <a:rPr lang="ja-JP" altLang="en-US" dirty="0"/>
              <a:t>か</a:t>
            </a:r>
            <a:r>
              <a:rPr lang="en-US" altLang="ja-JP" dirty="0"/>
              <a:t>1</a:t>
            </a:r>
            <a:endParaRPr lang="ja-JP" altLang="en-US" dirty="0"/>
          </a:p>
        </p:txBody>
      </p:sp>
      <p:sp>
        <p:nvSpPr>
          <p:cNvPr id="15" name="正方形/長方形 14">
            <a:extLst>
              <a:ext uri="{FF2B5EF4-FFF2-40B4-BE49-F238E27FC236}">
                <a16:creationId xmlns:a16="http://schemas.microsoft.com/office/drawing/2014/main" id="{C17FCDC5-1982-47FB-9F2C-CFC19F33C2B8}"/>
              </a:ext>
            </a:extLst>
          </p:cNvPr>
          <p:cNvSpPr/>
          <p:nvPr/>
        </p:nvSpPr>
        <p:spPr>
          <a:xfrm>
            <a:off x="1660123" y="3308265"/>
            <a:ext cx="3185487" cy="369332"/>
          </a:xfrm>
          <a:prstGeom prst="rect">
            <a:avLst/>
          </a:prstGeom>
        </p:spPr>
        <p:txBody>
          <a:bodyPr wrap="none">
            <a:spAutoFit/>
          </a:bodyPr>
          <a:lstStyle/>
          <a:p>
            <a:r>
              <a:rPr lang="ja-JP" altLang="en-US" dirty="0"/>
              <a:t>初期の特殊攻撃　かみくだき</a:t>
            </a:r>
          </a:p>
        </p:txBody>
      </p:sp>
      <p:sp>
        <p:nvSpPr>
          <p:cNvPr id="16" name="正方形/長方形 15">
            <a:extLst>
              <a:ext uri="{FF2B5EF4-FFF2-40B4-BE49-F238E27FC236}">
                <a16:creationId xmlns:a16="http://schemas.microsoft.com/office/drawing/2014/main" id="{E8FD7CF9-8768-4561-ACE5-E97A4A0E7FFF}"/>
              </a:ext>
            </a:extLst>
          </p:cNvPr>
          <p:cNvSpPr/>
          <p:nvPr/>
        </p:nvSpPr>
        <p:spPr>
          <a:xfrm>
            <a:off x="1660123" y="3688595"/>
            <a:ext cx="1885453" cy="369332"/>
          </a:xfrm>
          <a:prstGeom prst="rect">
            <a:avLst/>
          </a:prstGeom>
        </p:spPr>
        <p:txBody>
          <a:bodyPr wrap="none">
            <a:spAutoFit/>
          </a:bodyPr>
          <a:lstStyle/>
          <a:p>
            <a:r>
              <a:rPr lang="ja-JP" altLang="en-US" dirty="0"/>
              <a:t>ジャンプ力　</a:t>
            </a:r>
            <a:r>
              <a:rPr lang="en-US" altLang="ja-JP" dirty="0"/>
              <a:t>0.1</a:t>
            </a:r>
            <a:endParaRPr lang="ja-JP" altLang="en-US" dirty="0"/>
          </a:p>
        </p:txBody>
      </p:sp>
      <p:sp>
        <p:nvSpPr>
          <p:cNvPr id="17" name="正方形/長方形 16">
            <a:extLst>
              <a:ext uri="{FF2B5EF4-FFF2-40B4-BE49-F238E27FC236}">
                <a16:creationId xmlns:a16="http://schemas.microsoft.com/office/drawing/2014/main" id="{A8A8BC5E-4473-4F0F-9480-6604112A07DB}"/>
              </a:ext>
            </a:extLst>
          </p:cNvPr>
          <p:cNvSpPr/>
          <p:nvPr/>
        </p:nvSpPr>
        <p:spPr>
          <a:xfrm>
            <a:off x="212611" y="5210731"/>
            <a:ext cx="4801314" cy="369332"/>
          </a:xfrm>
          <a:prstGeom prst="rect">
            <a:avLst/>
          </a:prstGeom>
        </p:spPr>
        <p:txBody>
          <a:bodyPr wrap="none">
            <a:spAutoFit/>
          </a:bodyPr>
          <a:lstStyle/>
          <a:p>
            <a:r>
              <a:rPr lang="en-US" altLang="ja-JP" dirty="0"/>
              <a:t>※</a:t>
            </a:r>
            <a:r>
              <a:rPr lang="ja-JP" altLang="en-US" dirty="0"/>
              <a:t>数字は調整によって変更になる場合がある</a:t>
            </a:r>
          </a:p>
        </p:txBody>
      </p:sp>
      <p:sp>
        <p:nvSpPr>
          <p:cNvPr id="18" name="正方形/長方形 17">
            <a:extLst>
              <a:ext uri="{FF2B5EF4-FFF2-40B4-BE49-F238E27FC236}">
                <a16:creationId xmlns:a16="http://schemas.microsoft.com/office/drawing/2014/main" id="{8C111608-0366-44C5-B920-F8D8315B6675}"/>
              </a:ext>
            </a:extLst>
          </p:cNvPr>
          <p:cNvSpPr/>
          <p:nvPr/>
        </p:nvSpPr>
        <p:spPr>
          <a:xfrm>
            <a:off x="7558498" y="1652935"/>
            <a:ext cx="1189749" cy="369332"/>
          </a:xfrm>
          <a:prstGeom prst="rect">
            <a:avLst/>
          </a:prstGeom>
        </p:spPr>
        <p:txBody>
          <a:bodyPr wrap="none">
            <a:spAutoFit/>
          </a:bodyPr>
          <a:lstStyle/>
          <a:p>
            <a:r>
              <a:rPr lang="en-US" altLang="ja-JP" dirty="0"/>
              <a:t>HP </a:t>
            </a:r>
            <a:r>
              <a:rPr lang="ja-JP" altLang="en-US" dirty="0"/>
              <a:t>　</a:t>
            </a:r>
            <a:r>
              <a:rPr lang="en-US" altLang="ja-JP" dirty="0"/>
              <a:t>150</a:t>
            </a:r>
            <a:endParaRPr lang="ja-JP" altLang="en-US" dirty="0"/>
          </a:p>
        </p:txBody>
      </p:sp>
      <p:sp>
        <p:nvSpPr>
          <p:cNvPr id="19" name="正方形/長方形 18">
            <a:extLst>
              <a:ext uri="{FF2B5EF4-FFF2-40B4-BE49-F238E27FC236}">
                <a16:creationId xmlns:a16="http://schemas.microsoft.com/office/drawing/2014/main" id="{40DE2828-F3A5-4EA9-825E-DB565AFF4C47}"/>
              </a:ext>
            </a:extLst>
          </p:cNvPr>
          <p:cNvSpPr/>
          <p:nvPr/>
        </p:nvSpPr>
        <p:spPr>
          <a:xfrm>
            <a:off x="212611" y="5562769"/>
            <a:ext cx="3248005" cy="369332"/>
          </a:xfrm>
          <a:prstGeom prst="rect">
            <a:avLst/>
          </a:prstGeom>
        </p:spPr>
        <p:txBody>
          <a:bodyPr wrap="none">
            <a:spAutoFit/>
          </a:bodyPr>
          <a:lstStyle/>
          <a:p>
            <a:r>
              <a:rPr lang="en-US" altLang="ja-JP" dirty="0"/>
              <a:t>※SA</a:t>
            </a:r>
            <a:r>
              <a:rPr lang="ja-JP" altLang="en-US" dirty="0"/>
              <a:t>は特殊攻撃が使える回数</a:t>
            </a:r>
          </a:p>
        </p:txBody>
      </p:sp>
      <p:sp>
        <p:nvSpPr>
          <p:cNvPr id="20" name="正方形/長方形 19">
            <a:extLst>
              <a:ext uri="{FF2B5EF4-FFF2-40B4-BE49-F238E27FC236}">
                <a16:creationId xmlns:a16="http://schemas.microsoft.com/office/drawing/2014/main" id="{320AC24E-76F8-439B-BFAE-A4E43F495013}"/>
              </a:ext>
            </a:extLst>
          </p:cNvPr>
          <p:cNvSpPr/>
          <p:nvPr/>
        </p:nvSpPr>
        <p:spPr>
          <a:xfrm>
            <a:off x="231905" y="5930932"/>
            <a:ext cx="5187639" cy="369332"/>
          </a:xfrm>
          <a:prstGeom prst="rect">
            <a:avLst/>
          </a:prstGeom>
        </p:spPr>
        <p:txBody>
          <a:bodyPr wrap="none">
            <a:spAutoFit/>
          </a:bodyPr>
          <a:lstStyle/>
          <a:p>
            <a:r>
              <a:rPr lang="en-US" altLang="ja-JP" dirty="0"/>
              <a:t>※</a:t>
            </a:r>
            <a:r>
              <a:rPr lang="ja-JP" altLang="en-US" dirty="0"/>
              <a:t>できたら時間が経つごとに</a:t>
            </a:r>
            <a:r>
              <a:rPr lang="en-US" altLang="ja-JP" dirty="0"/>
              <a:t>HP</a:t>
            </a:r>
            <a:r>
              <a:rPr lang="ja-JP" altLang="en-US" dirty="0"/>
              <a:t>と</a:t>
            </a:r>
            <a:r>
              <a:rPr lang="en-US" altLang="ja-JP" dirty="0"/>
              <a:t>SA</a:t>
            </a:r>
            <a:r>
              <a:rPr lang="ja-JP" altLang="en-US" dirty="0"/>
              <a:t>の自然回復</a:t>
            </a:r>
          </a:p>
        </p:txBody>
      </p:sp>
      <p:sp>
        <p:nvSpPr>
          <p:cNvPr id="21" name="正方形/長方形 20">
            <a:extLst>
              <a:ext uri="{FF2B5EF4-FFF2-40B4-BE49-F238E27FC236}">
                <a16:creationId xmlns:a16="http://schemas.microsoft.com/office/drawing/2014/main" id="{3D5F6840-70BD-4875-9542-BAD63D352227}"/>
              </a:ext>
            </a:extLst>
          </p:cNvPr>
          <p:cNvSpPr/>
          <p:nvPr/>
        </p:nvSpPr>
        <p:spPr>
          <a:xfrm>
            <a:off x="7558498" y="2022267"/>
            <a:ext cx="1159078" cy="369332"/>
          </a:xfrm>
          <a:prstGeom prst="rect">
            <a:avLst/>
          </a:prstGeom>
        </p:spPr>
        <p:txBody>
          <a:bodyPr wrap="square">
            <a:spAutoFit/>
          </a:bodyPr>
          <a:lstStyle/>
          <a:p>
            <a:r>
              <a:rPr lang="en-US" altLang="ja-JP" dirty="0"/>
              <a:t>SA</a:t>
            </a:r>
            <a:r>
              <a:rPr lang="ja-JP" altLang="en-US" dirty="0"/>
              <a:t>　  </a:t>
            </a:r>
            <a:r>
              <a:rPr lang="en-US" altLang="ja-JP" dirty="0"/>
              <a:t>25</a:t>
            </a:r>
            <a:endParaRPr lang="ja-JP" altLang="en-US" dirty="0"/>
          </a:p>
        </p:txBody>
      </p:sp>
      <p:sp>
        <p:nvSpPr>
          <p:cNvPr id="22" name="正方形/長方形 21">
            <a:extLst>
              <a:ext uri="{FF2B5EF4-FFF2-40B4-BE49-F238E27FC236}">
                <a16:creationId xmlns:a16="http://schemas.microsoft.com/office/drawing/2014/main" id="{D1BF1F93-936E-4DF7-9C64-AEC4A19C7605}"/>
              </a:ext>
            </a:extLst>
          </p:cNvPr>
          <p:cNvSpPr/>
          <p:nvPr/>
        </p:nvSpPr>
        <p:spPr>
          <a:xfrm>
            <a:off x="7519919" y="2406959"/>
            <a:ext cx="1423788" cy="369332"/>
          </a:xfrm>
          <a:prstGeom prst="rect">
            <a:avLst/>
          </a:prstGeom>
        </p:spPr>
        <p:txBody>
          <a:bodyPr wrap="none">
            <a:spAutoFit/>
          </a:bodyPr>
          <a:lstStyle/>
          <a:p>
            <a:r>
              <a:rPr lang="ja-JP" altLang="en-US" dirty="0"/>
              <a:t>移動力　</a:t>
            </a:r>
            <a:r>
              <a:rPr lang="en-US" altLang="ja-JP" dirty="0"/>
              <a:t>2.2</a:t>
            </a:r>
            <a:endParaRPr lang="ja-JP" altLang="en-US" dirty="0"/>
          </a:p>
        </p:txBody>
      </p:sp>
      <p:sp>
        <p:nvSpPr>
          <p:cNvPr id="23" name="正方形/長方形 22">
            <a:extLst>
              <a:ext uri="{FF2B5EF4-FFF2-40B4-BE49-F238E27FC236}">
                <a16:creationId xmlns:a16="http://schemas.microsoft.com/office/drawing/2014/main" id="{FE70AB23-9BEB-4F64-9B7E-BBB11C2691AD}"/>
              </a:ext>
            </a:extLst>
          </p:cNvPr>
          <p:cNvSpPr/>
          <p:nvPr/>
        </p:nvSpPr>
        <p:spPr>
          <a:xfrm>
            <a:off x="7519919" y="2791651"/>
            <a:ext cx="1364476" cy="369332"/>
          </a:xfrm>
          <a:prstGeom prst="rect">
            <a:avLst/>
          </a:prstGeom>
        </p:spPr>
        <p:txBody>
          <a:bodyPr wrap="none">
            <a:spAutoFit/>
          </a:bodyPr>
          <a:lstStyle/>
          <a:p>
            <a:r>
              <a:rPr lang="ja-JP" altLang="en-US" dirty="0"/>
              <a:t>攻撃力　</a:t>
            </a:r>
            <a:r>
              <a:rPr lang="en-US" altLang="ja-JP" dirty="0"/>
              <a:t>50</a:t>
            </a:r>
            <a:endParaRPr lang="ja-JP" altLang="en-US" dirty="0"/>
          </a:p>
        </p:txBody>
      </p:sp>
      <p:sp>
        <p:nvSpPr>
          <p:cNvPr id="24" name="正方形/長方形 23">
            <a:extLst>
              <a:ext uri="{FF2B5EF4-FFF2-40B4-BE49-F238E27FC236}">
                <a16:creationId xmlns:a16="http://schemas.microsoft.com/office/drawing/2014/main" id="{97C77856-EA0F-4E10-A887-886F9B93D855}"/>
              </a:ext>
            </a:extLst>
          </p:cNvPr>
          <p:cNvSpPr/>
          <p:nvPr/>
        </p:nvSpPr>
        <p:spPr>
          <a:xfrm>
            <a:off x="7519918" y="3178638"/>
            <a:ext cx="1875093" cy="369332"/>
          </a:xfrm>
          <a:prstGeom prst="rect">
            <a:avLst/>
          </a:prstGeom>
        </p:spPr>
        <p:txBody>
          <a:bodyPr wrap="square">
            <a:spAutoFit/>
          </a:bodyPr>
          <a:lstStyle/>
          <a:p>
            <a:r>
              <a:rPr lang="ja-JP" altLang="en-US" dirty="0"/>
              <a:t>大きさ　</a:t>
            </a:r>
            <a:r>
              <a:rPr lang="en-US" altLang="ja-JP" dirty="0"/>
              <a:t>0.5</a:t>
            </a:r>
            <a:r>
              <a:rPr lang="ja-JP" altLang="en-US" dirty="0"/>
              <a:t>か</a:t>
            </a:r>
            <a:r>
              <a:rPr lang="en-US" altLang="ja-JP" dirty="0"/>
              <a:t>2</a:t>
            </a:r>
            <a:endParaRPr lang="ja-JP" altLang="en-US" dirty="0"/>
          </a:p>
        </p:txBody>
      </p:sp>
      <p:sp>
        <p:nvSpPr>
          <p:cNvPr id="25" name="正方形/長方形 24">
            <a:extLst>
              <a:ext uri="{FF2B5EF4-FFF2-40B4-BE49-F238E27FC236}">
                <a16:creationId xmlns:a16="http://schemas.microsoft.com/office/drawing/2014/main" id="{F3B0A85B-E035-4FCC-A30E-4E282122FE12}"/>
              </a:ext>
            </a:extLst>
          </p:cNvPr>
          <p:cNvSpPr/>
          <p:nvPr/>
        </p:nvSpPr>
        <p:spPr>
          <a:xfrm>
            <a:off x="7466379" y="3580985"/>
            <a:ext cx="3813865" cy="369332"/>
          </a:xfrm>
          <a:prstGeom prst="rect">
            <a:avLst/>
          </a:prstGeom>
        </p:spPr>
        <p:txBody>
          <a:bodyPr wrap="none">
            <a:spAutoFit/>
          </a:bodyPr>
          <a:lstStyle/>
          <a:p>
            <a:r>
              <a:rPr lang="ja-JP" altLang="en-US" dirty="0"/>
              <a:t>特殊攻撃　かみくだき</a:t>
            </a:r>
            <a:r>
              <a:rPr lang="en-US" altLang="ja-JP" dirty="0"/>
              <a:t>+</a:t>
            </a:r>
            <a:r>
              <a:rPr lang="ja-JP" altLang="en-US" dirty="0"/>
              <a:t>攻撃力上昇</a:t>
            </a:r>
          </a:p>
        </p:txBody>
      </p:sp>
      <p:sp>
        <p:nvSpPr>
          <p:cNvPr id="26" name="正方形/長方形 25">
            <a:extLst>
              <a:ext uri="{FF2B5EF4-FFF2-40B4-BE49-F238E27FC236}">
                <a16:creationId xmlns:a16="http://schemas.microsoft.com/office/drawing/2014/main" id="{9ACE83DE-C2D6-4F3E-9BEB-7D47D765E81A}"/>
              </a:ext>
            </a:extLst>
          </p:cNvPr>
          <p:cNvSpPr/>
          <p:nvPr/>
        </p:nvSpPr>
        <p:spPr>
          <a:xfrm>
            <a:off x="241465" y="6289150"/>
            <a:ext cx="4108817" cy="369332"/>
          </a:xfrm>
          <a:prstGeom prst="rect">
            <a:avLst/>
          </a:prstGeom>
        </p:spPr>
        <p:txBody>
          <a:bodyPr wrap="none">
            <a:spAutoFit/>
          </a:bodyPr>
          <a:lstStyle/>
          <a:p>
            <a:r>
              <a:rPr lang="en-US" altLang="ja-JP" dirty="0"/>
              <a:t>※</a:t>
            </a:r>
            <a:r>
              <a:rPr lang="ja-JP" altLang="en-US" dirty="0"/>
              <a:t>特殊攻撃はスキルと思ってください</a:t>
            </a:r>
          </a:p>
        </p:txBody>
      </p:sp>
      <p:sp>
        <p:nvSpPr>
          <p:cNvPr id="27" name="正方形/長方形 26">
            <a:extLst>
              <a:ext uri="{FF2B5EF4-FFF2-40B4-BE49-F238E27FC236}">
                <a16:creationId xmlns:a16="http://schemas.microsoft.com/office/drawing/2014/main" id="{A4926732-F961-4B38-9464-93238DB5BB01}"/>
              </a:ext>
            </a:extLst>
          </p:cNvPr>
          <p:cNvSpPr/>
          <p:nvPr/>
        </p:nvSpPr>
        <p:spPr>
          <a:xfrm>
            <a:off x="7466379" y="3983332"/>
            <a:ext cx="1885453" cy="369332"/>
          </a:xfrm>
          <a:prstGeom prst="rect">
            <a:avLst/>
          </a:prstGeom>
        </p:spPr>
        <p:txBody>
          <a:bodyPr wrap="none">
            <a:spAutoFit/>
          </a:bodyPr>
          <a:lstStyle/>
          <a:p>
            <a:r>
              <a:rPr lang="ja-JP" altLang="en-US" dirty="0"/>
              <a:t>ジャンプ力　</a:t>
            </a:r>
            <a:r>
              <a:rPr lang="en-US" altLang="ja-JP" dirty="0"/>
              <a:t>0.5</a:t>
            </a:r>
            <a:endParaRPr lang="ja-JP" altLang="en-US" dirty="0"/>
          </a:p>
        </p:txBody>
      </p:sp>
      <p:sp>
        <p:nvSpPr>
          <p:cNvPr id="28" name="正方形/長方形 27">
            <a:extLst>
              <a:ext uri="{FF2B5EF4-FFF2-40B4-BE49-F238E27FC236}">
                <a16:creationId xmlns:a16="http://schemas.microsoft.com/office/drawing/2014/main" id="{87CDCF13-E78B-4D56-82A7-02121DCFEFD8}"/>
              </a:ext>
            </a:extLst>
          </p:cNvPr>
          <p:cNvSpPr/>
          <p:nvPr/>
        </p:nvSpPr>
        <p:spPr>
          <a:xfrm>
            <a:off x="7448988" y="4340395"/>
            <a:ext cx="1492716" cy="369332"/>
          </a:xfrm>
          <a:prstGeom prst="rect">
            <a:avLst/>
          </a:prstGeom>
        </p:spPr>
        <p:txBody>
          <a:bodyPr wrap="none">
            <a:spAutoFit/>
          </a:bodyPr>
          <a:lstStyle/>
          <a:p>
            <a:r>
              <a:rPr lang="ja-JP" altLang="en-US" dirty="0"/>
              <a:t>防御力　</a:t>
            </a:r>
            <a:r>
              <a:rPr lang="en-US" altLang="ja-JP" dirty="0"/>
              <a:t>100</a:t>
            </a:r>
            <a:endParaRPr lang="ja-JP" altLang="en-US" dirty="0"/>
          </a:p>
        </p:txBody>
      </p:sp>
      <p:pic>
        <p:nvPicPr>
          <p:cNvPr id="12" name="図 11">
            <a:extLst>
              <a:ext uri="{FF2B5EF4-FFF2-40B4-BE49-F238E27FC236}">
                <a16:creationId xmlns:a16="http://schemas.microsoft.com/office/drawing/2014/main" id="{037CA631-CA2B-4194-8C53-EF495D3AE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287" y="2219202"/>
            <a:ext cx="1035424" cy="1035424"/>
          </a:xfrm>
          <a:prstGeom prst="rect">
            <a:avLst/>
          </a:prstGeom>
        </p:spPr>
      </p:pic>
      <p:pic>
        <p:nvPicPr>
          <p:cNvPr id="30" name="図 29">
            <a:extLst>
              <a:ext uri="{FF2B5EF4-FFF2-40B4-BE49-F238E27FC236}">
                <a16:creationId xmlns:a16="http://schemas.microsoft.com/office/drawing/2014/main" id="{11D2C06A-AA04-4649-A14D-7E37AB2196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2146" y="2058798"/>
            <a:ext cx="1824318" cy="1824318"/>
          </a:xfrm>
          <a:prstGeom prst="rect">
            <a:avLst/>
          </a:prstGeom>
        </p:spPr>
      </p:pic>
      <p:sp>
        <p:nvSpPr>
          <p:cNvPr id="31" name="正方形/長方形 30">
            <a:extLst>
              <a:ext uri="{FF2B5EF4-FFF2-40B4-BE49-F238E27FC236}">
                <a16:creationId xmlns:a16="http://schemas.microsoft.com/office/drawing/2014/main" id="{4CAEBA19-DE01-44AB-92DF-4A8CCE48A254}"/>
              </a:ext>
            </a:extLst>
          </p:cNvPr>
          <p:cNvSpPr/>
          <p:nvPr/>
        </p:nvSpPr>
        <p:spPr>
          <a:xfrm>
            <a:off x="6219670" y="5464463"/>
            <a:ext cx="5493812" cy="369332"/>
          </a:xfrm>
          <a:prstGeom prst="rect">
            <a:avLst/>
          </a:prstGeom>
        </p:spPr>
        <p:txBody>
          <a:bodyPr wrap="none">
            <a:spAutoFit/>
          </a:bodyPr>
          <a:lstStyle/>
          <a:p>
            <a:r>
              <a:rPr lang="en-US" altLang="ja-JP" dirty="0"/>
              <a:t>※</a:t>
            </a:r>
            <a:r>
              <a:rPr lang="ja-JP" altLang="en-US" dirty="0"/>
              <a:t>かみくだきとは一撃は思いが発動するまでが遅い</a:t>
            </a:r>
            <a:endParaRPr lang="en-US" altLang="ja-JP" dirty="0"/>
          </a:p>
        </p:txBody>
      </p:sp>
      <p:sp>
        <p:nvSpPr>
          <p:cNvPr id="3" name="正方形/長方形 2">
            <a:extLst>
              <a:ext uri="{FF2B5EF4-FFF2-40B4-BE49-F238E27FC236}">
                <a16:creationId xmlns:a16="http://schemas.microsoft.com/office/drawing/2014/main" id="{6E91E4C8-D636-439D-94EA-CC7F4D3B72DE}"/>
              </a:ext>
            </a:extLst>
          </p:cNvPr>
          <p:cNvSpPr/>
          <p:nvPr/>
        </p:nvSpPr>
        <p:spPr>
          <a:xfrm>
            <a:off x="1685365" y="4385670"/>
            <a:ext cx="1654620" cy="369332"/>
          </a:xfrm>
          <a:prstGeom prst="rect">
            <a:avLst/>
          </a:prstGeom>
        </p:spPr>
        <p:txBody>
          <a:bodyPr wrap="none">
            <a:spAutoFit/>
          </a:bodyPr>
          <a:lstStyle/>
          <a:p>
            <a:r>
              <a:rPr lang="ja-JP" altLang="en-US" dirty="0"/>
              <a:t>攻撃範囲　</a:t>
            </a:r>
            <a:r>
              <a:rPr lang="en-US" altLang="ja-JP" dirty="0"/>
              <a:t>0.1</a:t>
            </a:r>
            <a:endParaRPr lang="ja-JP" altLang="en-US" dirty="0"/>
          </a:p>
        </p:txBody>
      </p:sp>
      <p:sp>
        <p:nvSpPr>
          <p:cNvPr id="4" name="正方形/長方形 3">
            <a:extLst>
              <a:ext uri="{FF2B5EF4-FFF2-40B4-BE49-F238E27FC236}">
                <a16:creationId xmlns:a16="http://schemas.microsoft.com/office/drawing/2014/main" id="{7B63BC16-58C7-40E2-9CD4-F88089908FF8}"/>
              </a:ext>
            </a:extLst>
          </p:cNvPr>
          <p:cNvSpPr/>
          <p:nvPr/>
        </p:nvSpPr>
        <p:spPr>
          <a:xfrm>
            <a:off x="7461812" y="4692784"/>
            <a:ext cx="1654620" cy="369332"/>
          </a:xfrm>
          <a:prstGeom prst="rect">
            <a:avLst/>
          </a:prstGeom>
        </p:spPr>
        <p:txBody>
          <a:bodyPr wrap="none">
            <a:spAutoFit/>
          </a:bodyPr>
          <a:lstStyle/>
          <a:p>
            <a:r>
              <a:rPr lang="ja-JP" altLang="en-US" dirty="0"/>
              <a:t>攻撃範囲　</a:t>
            </a:r>
            <a:r>
              <a:rPr lang="en-US" altLang="ja-JP" dirty="0"/>
              <a:t>0.5</a:t>
            </a:r>
            <a:endParaRPr lang="ja-JP" altLang="en-US" dirty="0"/>
          </a:p>
        </p:txBody>
      </p:sp>
      <p:sp>
        <p:nvSpPr>
          <p:cNvPr id="13" name="正方形/長方形 12">
            <a:extLst>
              <a:ext uri="{FF2B5EF4-FFF2-40B4-BE49-F238E27FC236}">
                <a16:creationId xmlns:a16="http://schemas.microsoft.com/office/drawing/2014/main" id="{61451955-2EF0-4E52-A7CE-5DA037622D1C}"/>
              </a:ext>
            </a:extLst>
          </p:cNvPr>
          <p:cNvSpPr/>
          <p:nvPr/>
        </p:nvSpPr>
        <p:spPr>
          <a:xfrm>
            <a:off x="683123" y="1506022"/>
            <a:ext cx="646331" cy="369332"/>
          </a:xfrm>
          <a:prstGeom prst="rect">
            <a:avLst/>
          </a:prstGeom>
        </p:spPr>
        <p:txBody>
          <a:bodyPr wrap="none">
            <a:spAutoFit/>
          </a:bodyPr>
          <a:lstStyle/>
          <a:p>
            <a:r>
              <a:rPr lang="ja-JP" altLang="en-US" dirty="0"/>
              <a:t>地面</a:t>
            </a:r>
          </a:p>
        </p:txBody>
      </p:sp>
    </p:spTree>
    <p:extLst>
      <p:ext uri="{BB962C8B-B14F-4D97-AF65-F5344CB8AC3E}">
        <p14:creationId xmlns:p14="http://schemas.microsoft.com/office/powerpoint/2010/main" val="147387782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516</TotalTime>
  <Words>1163</Words>
  <Application>Microsoft Office PowerPoint</Application>
  <PresentationFormat>ワイド画面</PresentationFormat>
  <Paragraphs>215</Paragraphs>
  <Slides>16</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16</vt:i4>
      </vt:variant>
    </vt:vector>
  </HeadingPairs>
  <TitlesOfParts>
    <vt:vector size="21" baseType="lpstr">
      <vt:lpstr>Arial Unicode MS</vt:lpstr>
      <vt:lpstr>游ゴシック</vt:lpstr>
      <vt:lpstr>游ゴシック Light</vt:lpstr>
      <vt:lpstr>Arial</vt:lpstr>
      <vt:lpstr>Office テーマ</vt:lpstr>
      <vt:lpstr>ザ・モンスター弱肉強食RPG</vt:lpstr>
      <vt:lpstr>世界観</vt:lpstr>
      <vt:lpstr>ゲーム画面</vt:lpstr>
      <vt:lpstr>PowerPoint プレゼンテーション</vt:lpstr>
      <vt:lpstr>操作方法</vt:lpstr>
      <vt:lpstr>ゲームシステム</vt:lpstr>
      <vt:lpstr>レベル  １</vt:lpstr>
      <vt:lpstr>レベル10</vt:lpstr>
      <vt:lpstr>レベル  １</vt:lpstr>
      <vt:lpstr>レベル10</vt:lpstr>
      <vt:lpstr>レベル  １</vt:lpstr>
      <vt:lpstr>レベル10</vt:lpstr>
      <vt:lpstr>ゲームシステム</vt:lpstr>
      <vt:lpstr>ゲームシステム</vt:lpstr>
      <vt:lpstr>アピールポイント</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ゲームタイトル</dc:title>
  <dc:creator>sn 512</dc:creator>
  <cp:lastModifiedBy>ikenaga0605</cp:lastModifiedBy>
  <cp:revision>49</cp:revision>
  <dcterms:created xsi:type="dcterms:W3CDTF">2023-04-10T22:26:51Z</dcterms:created>
  <dcterms:modified xsi:type="dcterms:W3CDTF">2023-09-26T02:47:19Z</dcterms:modified>
</cp:coreProperties>
</file>